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439" r:id="rId3"/>
    <p:sldId id="356" r:id="rId4"/>
    <p:sldId id="440" r:id="rId5"/>
    <p:sldId id="424" r:id="rId6"/>
    <p:sldId id="444" r:id="rId7"/>
    <p:sldId id="434" r:id="rId8"/>
    <p:sldId id="401" r:id="rId9"/>
    <p:sldId id="407" r:id="rId10"/>
    <p:sldId id="402" r:id="rId11"/>
    <p:sldId id="408" r:id="rId12"/>
    <p:sldId id="435" r:id="rId13"/>
    <p:sldId id="409" r:id="rId14"/>
    <p:sldId id="428" r:id="rId15"/>
    <p:sldId id="362" r:id="rId16"/>
    <p:sldId id="309" r:id="rId17"/>
    <p:sldId id="429" r:id="rId18"/>
    <p:sldId id="430" r:id="rId19"/>
    <p:sldId id="431" r:id="rId20"/>
    <p:sldId id="436" r:id="rId21"/>
    <p:sldId id="410" r:id="rId22"/>
    <p:sldId id="421" r:id="rId23"/>
    <p:sldId id="299" r:id="rId24"/>
    <p:sldId id="441" r:id="rId25"/>
    <p:sldId id="442" r:id="rId26"/>
    <p:sldId id="437" r:id="rId27"/>
    <p:sldId id="438" r:id="rId28"/>
    <p:sldId id="443" r:id="rId29"/>
  </p:sldIdLst>
  <p:sldSz cx="9144000" cy="6858000" type="screen4x3"/>
  <p:notesSz cx="6858000" cy="97139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CC"/>
    <a:srgbClr val="FFCCFF"/>
    <a:srgbClr val="F6F896"/>
    <a:srgbClr val="EE407E"/>
    <a:srgbClr val="7B6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48" autoAdjust="0"/>
  </p:normalViewPr>
  <p:slideViewPr>
    <p:cSldViewPr>
      <p:cViewPr varScale="1">
        <p:scale>
          <a:sx n="109" d="100"/>
          <a:sy n="109" d="100"/>
        </p:scale>
        <p:origin x="16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5">
            <a:lumMod val="40000"/>
            <a:lumOff val="60000"/>
          </a:schemeClr>
        </a:solidFill>
      </c:spPr>
    </c:sideWall>
    <c:backWall>
      <c:thickness val="0"/>
      <c:spPr>
        <a:solidFill>
          <a:schemeClr val="accent5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Faal İl Sayısı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Sayfa1!$B$2:$B$4</c:f>
              <c:numCache>
                <c:formatCode>General</c:formatCode>
                <c:ptCount val="3"/>
                <c:pt idx="0">
                  <c:v>45</c:v>
                </c:pt>
                <c:pt idx="1">
                  <c:v>52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972891984"/>
        <c:axId val="-972884368"/>
        <c:axId val="0"/>
      </c:bar3DChart>
      <c:catAx>
        <c:axId val="-97289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972884368"/>
        <c:crosses val="autoZero"/>
        <c:auto val="1"/>
        <c:lblAlgn val="ctr"/>
        <c:lblOffset val="100"/>
        <c:noMultiLvlLbl val="0"/>
      </c:catAx>
      <c:valAx>
        <c:axId val="-97288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72891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147336344705948"/>
          <c:y val="7.312873095401327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</c:spPr>
    </c:sideWall>
    <c:backWall>
      <c:thickness val="0"/>
      <c:spPr>
        <a:solidFill>
          <a:srgbClr val="B88472">
            <a:lumMod val="40000"/>
            <a:lumOff val="60000"/>
          </a:srgb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Kademelerine Göre Antrenör Sayıları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dLbl>
              <c:idx val="0"/>
              <c:layout>
                <c:manualLayout>
                  <c:x val="1.4820948932844779E-2"/>
                  <c:y val="-4.30169005611843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303043826129498E-2"/>
                  <c:y val="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Sayfa1!$B$2:$B$4</c:f>
              <c:numCache>
                <c:formatCode>General</c:formatCode>
                <c:ptCount val="3"/>
                <c:pt idx="0">
                  <c:v>40</c:v>
                </c:pt>
                <c:pt idx="1">
                  <c:v>55</c:v>
                </c:pt>
                <c:pt idx="2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972891440"/>
        <c:axId val="-972883280"/>
        <c:axId val="0"/>
      </c:bar3DChart>
      <c:catAx>
        <c:axId val="-97289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972883280"/>
        <c:crosses val="autoZero"/>
        <c:auto val="1"/>
        <c:lblAlgn val="ctr"/>
        <c:lblOffset val="100"/>
        <c:noMultiLvlLbl val="0"/>
      </c:catAx>
      <c:valAx>
        <c:axId val="-97288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72891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</c:spPr>
    </c:sideWall>
    <c:backWall>
      <c:thickness val="0"/>
      <c:spPr>
        <a:solidFill>
          <a:srgbClr val="B88472">
            <a:lumMod val="40000"/>
            <a:lumOff val="60000"/>
          </a:srgb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SGM</c:v>
                </c:pt>
                <c:pt idx="1">
                  <c:v>SPOR TOTO</c:v>
                </c:pt>
                <c:pt idx="2">
                  <c:v>ÖZGELİR</c:v>
                </c:pt>
                <c:pt idx="3">
                  <c:v>TOPLAM GELİR 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1500000</c:v>
                </c:pt>
                <c:pt idx="1">
                  <c:v>12000000</c:v>
                </c:pt>
                <c:pt idx="2">
                  <c:v>15000000</c:v>
                </c:pt>
                <c:pt idx="3">
                  <c:v>28500000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SGM</c:v>
                </c:pt>
                <c:pt idx="1">
                  <c:v>SPOR TOTO</c:v>
                </c:pt>
                <c:pt idx="2">
                  <c:v>ÖZGELİR</c:v>
                </c:pt>
                <c:pt idx="3">
                  <c:v>TOPLAM GELİR 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1500000</c:v>
                </c:pt>
                <c:pt idx="1">
                  <c:v>2000000</c:v>
                </c:pt>
                <c:pt idx="2">
                  <c:v>15000000</c:v>
                </c:pt>
                <c:pt idx="3">
                  <c:v>18500000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2020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SGM</c:v>
                </c:pt>
                <c:pt idx="1">
                  <c:v>SPOR TOTO</c:v>
                </c:pt>
                <c:pt idx="2">
                  <c:v>ÖZGELİR</c:v>
                </c:pt>
                <c:pt idx="3">
                  <c:v>TOPLAM GELİR 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1000000</c:v>
                </c:pt>
                <c:pt idx="1">
                  <c:v>15000000</c:v>
                </c:pt>
                <c:pt idx="2">
                  <c:v>25000000</c:v>
                </c:pt>
                <c:pt idx="3">
                  <c:v>41000000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214943664"/>
        <c:axId val="-889201136"/>
        <c:axId val="0"/>
      </c:bar3DChart>
      <c:catAx>
        <c:axId val="-121494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crossAx val="-889201136"/>
        <c:crosses val="autoZero"/>
        <c:auto val="1"/>
        <c:lblAlgn val="ctr"/>
        <c:lblOffset val="100"/>
        <c:noMultiLvlLbl val="0"/>
      </c:catAx>
      <c:valAx>
        <c:axId val="-88920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214943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1.000492934932606E-2"/>
          <c:y val="9.425277484993598E-2"/>
          <c:w val="0.57960224250399806"/>
          <c:h val="0.87723582649253318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Gelir Dağılım Oranları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Sayfa1!$A$2:$A$14</c:f>
              <c:strCache>
                <c:ptCount val="13"/>
                <c:pt idx="0">
                  <c:v>Yardım (SHGM Pay)</c:v>
                </c:pt>
                <c:pt idx="1">
                  <c:v>Spor Toto</c:v>
                </c:pt>
                <c:pt idx="2">
                  <c:v>Katılım Payı Gelirleri</c:v>
                </c:pt>
                <c:pt idx="3">
                  <c:v>Sp.Ant.Lisans,Vize Geliri</c:v>
                </c:pt>
                <c:pt idx="4">
                  <c:v>Müsabaka Katılım Geliri</c:v>
                </c:pt>
                <c:pt idx="5">
                  <c:v>Transfer Gelirleri</c:v>
                </c:pt>
                <c:pt idx="6">
                  <c:v>İtiraz Gelirleri</c:v>
                </c:pt>
                <c:pt idx="7">
                  <c:v>Ceza Gelirleri</c:v>
                </c:pt>
                <c:pt idx="8">
                  <c:v>Yayın Gelirleri</c:v>
                </c:pt>
                <c:pt idx="9">
                  <c:v>Eğitim Gelirleri</c:v>
                </c:pt>
                <c:pt idx="10">
                  <c:v>Sponsorluk Gelirleri</c:v>
                </c:pt>
                <c:pt idx="11">
                  <c:v>Reklam Gelirleri</c:v>
                </c:pt>
                <c:pt idx="12">
                  <c:v>Diğer Gelirler</c:v>
                </c:pt>
              </c:strCache>
            </c:strRef>
          </c:cat>
          <c:val>
            <c:numRef>
              <c:f>Sayfa1!$B$2:$B$14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87751566793249"/>
          <c:y val="0.10800444611581562"/>
          <c:w val="0.39217735758879835"/>
          <c:h val="0.83772055602174655"/>
        </c:manualLayout>
      </c:layout>
      <c:overlay val="0"/>
      <c:txPr>
        <a:bodyPr/>
        <a:lstStyle/>
        <a:p>
          <a:pPr>
            <a:defRPr sz="1500" baseline="0"/>
          </a:pPr>
          <a:endParaRPr lang="tr-TR"/>
        </a:p>
      </c:txPr>
    </c:legend>
    <c:plotVisOnly val="1"/>
    <c:dispBlanksAs val="zero"/>
    <c:showDLblsOverMax val="0"/>
  </c:chart>
  <c:spPr>
    <a:solidFill>
      <a:srgbClr val="B88472">
        <a:lumMod val="40000"/>
        <a:lumOff val="60000"/>
      </a:srgbClr>
    </a:solidFill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Gider Dağılım Oranları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.00%" sourceLinked="0"/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dLblPos val="bestFit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Sayfa1!$A$2:$A$12</c:f>
              <c:strCache>
                <c:ptCount val="11"/>
                <c:pt idx="0">
                  <c:v>Yurtiçi Faaliyet Giderleri</c:v>
                </c:pt>
                <c:pt idx="1">
                  <c:v>Yurtdışı Faaliyet Giderleri</c:v>
                </c:pt>
                <c:pt idx="2">
                  <c:v>Yurtiçi Kamp Giderleri</c:v>
                </c:pt>
                <c:pt idx="3">
                  <c:v>Yurtdışı Kamp Giderleri</c:v>
                </c:pt>
                <c:pt idx="4">
                  <c:v>Eğitim Giderleri </c:v>
                </c:pt>
                <c:pt idx="5">
                  <c:v>Altyapı Giderleri</c:v>
                </c:pt>
                <c:pt idx="6">
                  <c:v>Proje Giderleri</c:v>
                </c:pt>
                <c:pt idx="7">
                  <c:v>Malzeme Alım Giderleri</c:v>
                </c:pt>
                <c:pt idx="8">
                  <c:v>Personel Giderleri</c:v>
                </c:pt>
                <c:pt idx="9">
                  <c:v>Büro Giderleri</c:v>
                </c:pt>
                <c:pt idx="10">
                  <c:v>Diğer Giderler</c:v>
                </c:pt>
              </c:strCache>
            </c:strRef>
          </c:cat>
          <c:val>
            <c:numRef>
              <c:f>Sayfa1!$B$2:$B$12</c:f>
              <c:numCache>
                <c:formatCode>#,##0.00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937920125578555"/>
          <c:y val="0.11607086046460049"/>
          <c:w val="0.31142546080469463"/>
          <c:h val="0.83103812114982645"/>
        </c:manualLayout>
      </c:layout>
      <c:overlay val="0"/>
      <c:txPr>
        <a:bodyPr/>
        <a:lstStyle/>
        <a:p>
          <a:pPr>
            <a:defRPr sz="1540" baseline="0"/>
          </a:pPr>
          <a:endParaRPr lang="tr-TR"/>
        </a:p>
      </c:txPr>
    </c:legend>
    <c:plotVisOnly val="1"/>
    <c:dispBlanksAs val="zero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Gider Dağılım Oranları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.00%" sourceLinked="0"/>
            <c:spPr>
              <a:gradFill>
                <a:gsLst>
                  <a:gs pos="0">
                    <a:srgbClr val="727CA3">
                      <a:tint val="66000"/>
                      <a:satMod val="160000"/>
                    </a:srgbClr>
                  </a:gs>
                  <a:gs pos="50000">
                    <a:srgbClr val="727CA3">
                      <a:tint val="44500"/>
                      <a:satMod val="160000"/>
                    </a:srgbClr>
                  </a:gs>
                  <a:gs pos="100000">
                    <a:srgbClr val="727CA3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dLblPos val="bestFit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Sayfa1!$A$2:$A$12</c:f>
              <c:strCache>
                <c:ptCount val="11"/>
                <c:pt idx="0">
                  <c:v>Yurtiçi Faaliyet Giderleri</c:v>
                </c:pt>
                <c:pt idx="1">
                  <c:v>Yurtdışı Faaliyet Giderleri</c:v>
                </c:pt>
                <c:pt idx="2">
                  <c:v>Yurtiçi Kamp Giderleri</c:v>
                </c:pt>
                <c:pt idx="3">
                  <c:v>Yurtdışı Kamp Giderleri</c:v>
                </c:pt>
                <c:pt idx="4">
                  <c:v>Eğitim Giderleri </c:v>
                </c:pt>
                <c:pt idx="5">
                  <c:v>Altyapı Giderleri</c:v>
                </c:pt>
                <c:pt idx="6">
                  <c:v>Proje Giderleri</c:v>
                </c:pt>
                <c:pt idx="7">
                  <c:v>Malzeme Alım Giderleri</c:v>
                </c:pt>
                <c:pt idx="8">
                  <c:v>Personel Giderleri</c:v>
                </c:pt>
                <c:pt idx="9">
                  <c:v>Büro Giderleri</c:v>
                </c:pt>
                <c:pt idx="10">
                  <c:v>Diğer Giderler</c:v>
                </c:pt>
              </c:strCache>
            </c:strRef>
          </c:cat>
          <c:val>
            <c:numRef>
              <c:f>Sayfa1!$B$2:$B$12</c:f>
              <c:numCache>
                <c:formatCode>#,##0.00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937920125578599"/>
          <c:y val="0.11607086046460049"/>
          <c:w val="0.31142546080469491"/>
          <c:h val="0.83103812114982645"/>
        </c:manualLayout>
      </c:layout>
      <c:overlay val="0"/>
      <c:txPr>
        <a:bodyPr/>
        <a:lstStyle/>
        <a:p>
          <a:pPr>
            <a:defRPr sz="1540" baseline="0"/>
          </a:pPr>
          <a:endParaRPr lang="tr-TR"/>
        </a:p>
      </c:txPr>
    </c:legend>
    <c:plotVisOnly val="1"/>
    <c:dispBlanksAs val="zero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F555CE9-A5DB-4228-8578-56BC59C6C2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89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FC9BCEE0-2A02-4B72-875E-4356A8D39C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818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167C2-CEE3-4DC7-B778-F155AC17564F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3597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35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4763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F6C8-079A-49BB-8B44-62616DBEF6A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3D98-3739-405E-B1D5-7DF91BB678C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8E3C-2D81-48AE-8C00-73A1865E49E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3C96-E625-464C-A6D6-9C79A17252C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8842-9886-46F2-A74D-1F38F43471C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287-45F7-4B25-9CB6-836EDAA0292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C605-F0F5-466F-ADCA-7FB774F124A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EC7C-FFB8-4DB7-8533-645E4D76DFB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492E-9B6B-405D-BBA4-18A183BFBFA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E2C6-02AC-453E-8CAA-656A46B593D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8081-EC02-41CA-BC71-E4C84C2DC1C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B64C-B6CE-4C17-9736-9AB19A44873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fld id="{E2061E07-F708-4304-A15A-2DFADF353FF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900">
          <a:solidFill>
            <a:schemeClr val="tx1"/>
          </a:solidFill>
          <a:latin typeface="+mn-lt"/>
        </a:defRPr>
      </a:lvl4pPr>
      <a:lvl5pPr marL="168116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5pPr>
      <a:lvl6pPr marL="21383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25955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30527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35099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628800"/>
            <a:ext cx="7624763" cy="17526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HERKES İÇİN SPOR</a:t>
            </a:r>
            <a:r>
              <a:rPr lang="tr-TR" b="1" dirty="0" smtClean="0">
                <a:solidFill>
                  <a:srgbClr val="EE407E"/>
                </a:solidFill>
              </a:rPr>
              <a:t/>
            </a:r>
            <a:br>
              <a:rPr lang="tr-TR" b="1" dirty="0" smtClean="0">
                <a:solidFill>
                  <a:srgbClr val="EE407E"/>
                </a:solidFill>
              </a:rPr>
            </a:b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FEDERASYONU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b="1" dirty="0" smtClean="0"/>
              <a:t>FEDERASYON BAŞKANI : </a:t>
            </a:r>
          </a:p>
          <a:p>
            <a:pPr eaLnBrk="1" hangingPunct="1"/>
            <a:r>
              <a:rPr lang="tr-TR" b="1" dirty="0" smtClean="0"/>
              <a:t>FEDERASYON BAŞKANVEKİLİ :</a:t>
            </a:r>
          </a:p>
          <a:p>
            <a:pPr eaLnBrk="1" hangingPunct="1"/>
            <a:r>
              <a:rPr lang="tr-TR" b="1" dirty="0" smtClean="0"/>
              <a:t>GENEL SEKRETERİ :</a:t>
            </a:r>
          </a:p>
          <a:p>
            <a:pPr eaLnBrk="1" hangingPunct="1"/>
            <a:endParaRPr lang="tr-TR" b="1" dirty="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7" rIns="91416" bIns="45707"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"/>
            <a:ext cx="8229600" cy="428604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8. 2020 YILI FEDERASYON GİDERLERİ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428596" y="428604"/>
          <a:ext cx="8301038" cy="62992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186238"/>
                <a:gridCol w="4114800"/>
              </a:tblGrid>
              <a:tr h="285752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FEDERASYON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GİDERLERİ                                                          TOPLAM</a:t>
                      </a:r>
                      <a:endParaRPr lang="tr-T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YURTİÇİ FAALİYET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YURTDIŞI FAALİYET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EĞİTİM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ALTYAPI </a:t>
                      </a:r>
                      <a:r>
                        <a:rPr lang="tr-TR" sz="1200" u="none" strike="noStrike" dirty="0" smtClean="0"/>
                        <a:t>ÇALIŞMALARI </a:t>
                      </a:r>
                      <a:r>
                        <a:rPr lang="tr-TR" sz="1200" u="none" strike="noStrike" dirty="0"/>
                        <a:t>GİDERİ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SPOR MALZEMESİ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/>
                        <a:t>DEMİRBAŞ ALIM GİDERLERİ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TOPLANTI</a:t>
                      </a:r>
                      <a:r>
                        <a:rPr lang="tr-TR" sz="1200" u="none" strike="noStrike" baseline="0" dirty="0" smtClean="0"/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DİĞER ORGANİZASYON VE FAALİYET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DOPİNG </a:t>
                      </a:r>
                      <a:r>
                        <a:rPr lang="tr-TR" sz="1200" u="none" strike="noStrike" dirty="0"/>
                        <a:t>KONTROL VE ANALİZ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BÜRO</a:t>
                      </a:r>
                      <a:r>
                        <a:rPr lang="tr-TR" sz="1200" u="none" strike="noStrike" baseline="0" dirty="0" smtClean="0"/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77813"/>
            <a:ext cx="8572528" cy="579419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9. 2020 YILI FEDERASYON GİDERLERİNİN YÜZDE DAĞILIMI </a:t>
            </a:r>
            <a:endParaRPr lang="tr-TR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7" name="6 Grafik"/>
          <p:cNvGraphicFramePr/>
          <p:nvPr/>
        </p:nvGraphicFramePr>
        <p:xfrm>
          <a:off x="428596" y="1071546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10. 2020 YILI EĞİTİM-ALTYAPI PROGRAMLARI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/>
        </p:nvGraphicFramePr>
        <p:xfrm>
          <a:off x="142872" y="1142984"/>
          <a:ext cx="8605591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6211"/>
                <a:gridCol w="1224584"/>
                <a:gridCol w="1113881"/>
                <a:gridCol w="1396992"/>
                <a:gridCol w="1396992"/>
                <a:gridCol w="1376931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EĞİTİM PROG. ADEDİ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KATILIMCI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YAPILAN HARCAMA</a:t>
                      </a: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11. DİĞER GELİR VE GİDER AÇIKLAMALARI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285720" y="1142984"/>
          <a:ext cx="8229600" cy="4414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571768"/>
                <a:gridCol w="1543032"/>
                <a:gridCol w="2600372"/>
                <a:gridCol w="1514428"/>
              </a:tblGrid>
              <a:tr h="256552">
                <a:tc gridSpan="2"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DİĞER  GELİRLER              TOPLAM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DİĞER GİDERLER               TOPLAM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sz="16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12. FEDERASYONUN 2020 YIL SONU GENEL MALİ DURUMU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45852835"/>
              </p:ext>
            </p:extLst>
          </p:nvPr>
        </p:nvGraphicFramePr>
        <p:xfrm>
          <a:off x="142844" y="1600200"/>
          <a:ext cx="8786876" cy="282893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55268"/>
                <a:gridCol w="1255268"/>
                <a:gridCol w="1255268"/>
                <a:gridCol w="1255268"/>
                <a:gridCol w="1255268"/>
                <a:gridCol w="1255268"/>
                <a:gridCol w="1255268"/>
              </a:tblGrid>
              <a:tr h="1257296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2019 YILINDAN NAKİT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2019 YILINDAN BORÇ DEVRİ (-)</a:t>
                      </a:r>
                    </a:p>
                    <a:p>
                      <a:pPr algn="ctr"/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 TOPLAM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GELİRİ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 TOPLAM GİDERİ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2020 YIL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SONU NAKİT TOPLAMI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YILINA  BORÇ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DÖNEM BAŞI GENEL DURUM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518292"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023269"/>
              </p:ext>
            </p:extLst>
          </p:nvPr>
        </p:nvGraphicFramePr>
        <p:xfrm>
          <a:off x="214282" y="4714884"/>
          <a:ext cx="8715436" cy="16430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45062"/>
                <a:gridCol w="7470374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 :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2021 DÖNEM BAŞI GENEL DURUMU EKSİ(-) İSE NEDENLERİNİ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BURADA AÇIKLAYINIZ.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13. 2020 MALİ YILI İÇERİSİNDEKİ SPONSORLUK GELİRLERİ DÖKÜMÜ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2271" name="Group 47"/>
          <p:cNvGraphicFramePr>
            <a:graphicFrameLocks noGrp="1"/>
          </p:cNvGraphicFramePr>
          <p:nvPr/>
        </p:nvGraphicFramePr>
        <p:xfrm>
          <a:off x="250825" y="1646238"/>
          <a:ext cx="8642350" cy="26517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6925"/>
                <a:gridCol w="2244725"/>
                <a:gridCol w="2244725"/>
                <a:gridCol w="208597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SPONSORUN ADI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SPONSORLUK BEDELİ (NAKDİ)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SPONSORLUK BEDELİ (AYNİ )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7628" name="Rectangle 185"/>
          <p:cNvSpPr>
            <a:spLocks noChangeArrowheads="1"/>
          </p:cNvSpPr>
          <p:nvPr/>
        </p:nvSpPr>
        <p:spPr bwMode="auto">
          <a:xfrm>
            <a:off x="0" y="521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949280"/>
            <a:ext cx="8229600" cy="66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NOT: Bu bölümde sadece resmi sponsorluk sözleşmesi bulunan gelirler yazılacaktır.</a:t>
            </a:r>
            <a:endParaRPr kumimoji="0" lang="tr-TR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14. FEDERASYON GÖREVLİLERİNİN HARCIRAH MİKTARLARI</a:t>
            </a:r>
            <a:endParaRPr lang="tr-TR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3313" name="Group 65"/>
          <p:cNvGraphicFramePr>
            <a:graphicFrameLocks noGrp="1"/>
          </p:cNvGraphicFramePr>
          <p:nvPr>
            <p:ph type="tbl" idx="1"/>
          </p:nvPr>
        </p:nvGraphicFramePr>
        <p:xfrm>
          <a:off x="457200" y="1357313"/>
          <a:ext cx="8229600" cy="500189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43200"/>
                <a:gridCol w="2514600"/>
                <a:gridCol w="29718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GÖREVİ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YURTİÇİ YOL HARCIRAHI                      (1 GÜNLÜK)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YURTDIŞI YOL HARCIRAHI    (1 GÜNLÜK 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Başkan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Başkan V.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Yönetim kurulu Üyeleri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Genel Sekreter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Personel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Başhakem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Yardımcı Hakem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Gözlemci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Antrenör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Sporcular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Spor elemanı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Diğer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793733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15. 2021 YILI YURTİÇİ FAALİYETLERİ VE MALİ DÖKÜMLERİ     </a:t>
            </a:r>
            <a:b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/>
        </p:nvGraphicFramePr>
        <p:xfrm>
          <a:off x="357187" y="1142984"/>
          <a:ext cx="8429655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26489"/>
                <a:gridCol w="1417529"/>
                <a:gridCol w="1289384"/>
                <a:gridCol w="1593879"/>
                <a:gridCol w="1702374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ALINACAK KATILIM PAYI TOPLAMI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16. 2021 YILI YURTDIŞI FAALİYETLERİ VE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/>
        </p:nvGraphicFramePr>
        <p:xfrm>
          <a:off x="285720" y="1142984"/>
          <a:ext cx="8605591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02447"/>
                <a:gridCol w="1461903"/>
                <a:gridCol w="1329746"/>
                <a:gridCol w="1667722"/>
                <a:gridCol w="1643773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KAFİLEDEKİ SP.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17. 2021 YILI EĞİTİM-ALTYAPI PROGRAMLARI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/>
        </p:nvGraphicFramePr>
        <p:xfrm>
          <a:off x="252689" y="1142984"/>
          <a:ext cx="8605591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6211"/>
                <a:gridCol w="1224584"/>
                <a:gridCol w="1113881"/>
                <a:gridCol w="1396992"/>
                <a:gridCol w="1396992"/>
                <a:gridCol w="1376931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EĞİTİM PROG. ADEDİ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KATILIMCI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778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39825"/>
          </a:xfrm>
        </p:spPr>
        <p:txBody>
          <a:bodyPr/>
          <a:lstStyle/>
          <a:p>
            <a:pPr algn="ctr" eaLnBrk="1" hangingPunct="1"/>
            <a:r>
              <a:rPr lang="tr-TR" sz="3800" b="1" dirty="0" smtClean="0">
                <a:solidFill>
                  <a:schemeClr val="accent5">
                    <a:lumMod val="75000"/>
                  </a:schemeClr>
                </a:solidFill>
              </a:rPr>
              <a:t>FEDERASYONUN RESMİ LOGOSU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4149080"/>
            <a:ext cx="7850832" cy="156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900">
                <a:solidFill>
                  <a:schemeClr val="tx1"/>
                </a:solidFill>
                <a:latin typeface="+mn-lt"/>
              </a:defRPr>
            </a:lvl4pPr>
            <a:lvl5pPr marL="168116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5pPr>
            <a:lvl6pPr marL="21383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6pPr>
            <a:lvl7pPr marL="25955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7pPr>
            <a:lvl8pPr marL="30527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8pPr>
            <a:lvl9pPr marL="35099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tr-TR" sz="1800" b="1" kern="0" dirty="0" smtClean="0"/>
              <a:t>FEDERASYON ADRES VE İLETİŞİM BİLGİLERİ:</a:t>
            </a:r>
          </a:p>
          <a:p>
            <a:pPr marL="0" indent="0" eaLnBrk="1" hangingPunct="1">
              <a:buNone/>
            </a:pPr>
            <a:endParaRPr lang="tr-TR" sz="1800" b="1" kern="0" dirty="0" smtClean="0"/>
          </a:p>
          <a:p>
            <a:pPr eaLnBrk="1" hangingPunct="1"/>
            <a:r>
              <a:rPr lang="tr-TR" sz="1800" b="1" kern="0" dirty="0" smtClean="0"/>
              <a:t>WEB ADRESİ VE SOSYAL MEDYA HESAPLARI :</a:t>
            </a:r>
          </a:p>
        </p:txBody>
      </p:sp>
    </p:spTree>
    <p:extLst>
      <p:ext uri="{BB962C8B-B14F-4D97-AF65-F5344CB8AC3E}">
        <p14:creationId xmlns:p14="http://schemas.microsoft.com/office/powerpoint/2010/main" val="14559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1507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18. 2021 YILI MALZEME ALIM GİDERLERİ DETAYI 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</p:nvPr>
        </p:nvGraphicFramePr>
        <p:xfrm>
          <a:off x="495294" y="1556792"/>
          <a:ext cx="7862920" cy="29565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20958"/>
                <a:gridCol w="3641962"/>
              </a:tblGrid>
              <a:tr h="657762">
                <a:tc gridSpan="2"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MALZEME ALIM 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GİDERLERİ DETAYI</a:t>
                      </a:r>
                    </a:p>
                    <a:p>
                      <a:pPr algn="ctr"/>
                      <a:endParaRPr lang="tr-TR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tr-TR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855890"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latin typeface="+mn-lt"/>
                      </a:endParaRPr>
                    </a:p>
                    <a:p>
                      <a:pPr algn="ctr"/>
                      <a:endParaRPr lang="tr-TR" sz="1400" dirty="0" smtClean="0">
                        <a:latin typeface="+mn-lt"/>
                      </a:endParaRPr>
                    </a:p>
                    <a:p>
                      <a:pPr algn="ctr"/>
                      <a:r>
                        <a:rPr lang="tr-TR" sz="1400" dirty="0" smtClean="0">
                          <a:latin typeface="+mn-lt"/>
                        </a:rPr>
                        <a:t>MİLLİ TAKIM MALZEME ALIM GİDERLERİ</a:t>
                      </a:r>
                    </a:p>
                    <a:p>
                      <a:pPr algn="ctr"/>
                      <a:endParaRPr lang="tr-TR" sz="1400" dirty="0" smtClean="0">
                        <a:latin typeface="+mn-lt"/>
                      </a:endParaRPr>
                    </a:p>
                    <a:p>
                      <a:pPr algn="ctr"/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+mn-lt"/>
                        </a:rPr>
                        <a:t>DİĞER MALZEME ALIM GİDERLERİ</a:t>
                      </a:r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latin typeface="+mn-lt"/>
                      </a:endParaRPr>
                    </a:p>
                    <a:p>
                      <a:pPr algn="ctr"/>
                      <a:endParaRPr lang="tr-TR" sz="1200" dirty="0" smtClean="0">
                        <a:latin typeface="+mn-lt"/>
                      </a:endParaRPr>
                    </a:p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 bwMode="auto">
          <a:xfrm>
            <a:off x="428596" y="4929198"/>
            <a:ext cx="8229600" cy="7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Not: Diğer malzeme alımı yapılıyorsa açıklaması not kısmına yazılacaktır.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798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19. 2021 TAHMİNİ BÜTÇESİ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64616562"/>
              </p:ext>
            </p:extLst>
          </p:nvPr>
        </p:nvGraphicFramePr>
        <p:xfrm>
          <a:off x="214282" y="428604"/>
          <a:ext cx="8792367" cy="628054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7014"/>
                <a:gridCol w="2008451"/>
                <a:gridCol w="2008451"/>
                <a:gridCol w="2008451"/>
              </a:tblGrid>
              <a:tr h="366644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GELİR                                        TOPLAM</a:t>
                      </a:r>
                      <a:endParaRPr lang="tr-T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GİDER                             TOPLAM</a:t>
                      </a:r>
                      <a:endParaRPr lang="tr-T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66644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SHGM</a:t>
                      </a:r>
                      <a:r>
                        <a:rPr lang="tr-TR" sz="1200" baseline="0" dirty="0" smtClean="0">
                          <a:latin typeface="+mn-lt"/>
                        </a:rPr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SPOR </a:t>
                      </a:r>
                      <a:r>
                        <a:rPr lang="tr-TR" sz="1200" baseline="0" dirty="0" smtClean="0">
                          <a:latin typeface="+mn-lt"/>
                        </a:rPr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SPORCU-ANTRENÖR-HAKEM,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TESCİL-VİZE-LİSANS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MİLLİ VE TEMSİLİ MÜSABAKA KATILIM GELİRİ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EĞİTİM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ALTYAPI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ÇALIŞMALARI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SPOR MALZEMESİ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DEMİRBAŞ ALIM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TOPLANTI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ORG. </a:t>
                      </a:r>
                      <a:r>
                        <a:rPr lang="tr-TR" sz="1200" u="none" strike="noStrike" dirty="0">
                          <a:latin typeface="+mn-lt"/>
                        </a:rPr>
                        <a:t>VE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FAAL.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7103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DOPİNG </a:t>
                      </a:r>
                      <a:r>
                        <a:rPr lang="tr-TR" sz="1200" u="none" strike="noStrike" dirty="0">
                          <a:latin typeface="+mn-lt"/>
                        </a:rPr>
                        <a:t>KONTROL VE ANALİZ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7103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ÜRÜN SATIŞ GELİRİ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ULUSLARARASI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KURULUŞLAR </a:t>
                      </a:r>
                      <a:r>
                        <a:rPr lang="tr-TR" sz="1200" u="none" strike="noStrike" dirty="0">
                          <a:latin typeface="+mn-lt"/>
                        </a:rPr>
                        <a:t>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BÜRO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6664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77813"/>
            <a:ext cx="8572528" cy="579419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20. 2021 YILI FEDERASYON GİDERLERİNİN YÜZDE DAĞILIMI </a:t>
            </a:r>
            <a:endParaRPr lang="tr-TR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5" name="4 Grafik"/>
          <p:cNvGraphicFramePr/>
          <p:nvPr/>
        </p:nvGraphicFramePr>
        <p:xfrm>
          <a:off x="428596" y="1071546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21. ULUSLARARASI FEDERASYONLARIN KURULLARINDA GÖREV ALANLAR 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b="1" dirty="0" smtClean="0"/>
          </a:p>
        </p:txBody>
      </p:sp>
      <p:graphicFrame>
        <p:nvGraphicFramePr>
          <p:cNvPr id="68693" name="Group 85"/>
          <p:cNvGraphicFramePr>
            <a:graphicFrameLocks noGrp="1"/>
          </p:cNvGraphicFramePr>
          <p:nvPr/>
        </p:nvGraphicFramePr>
        <p:xfrm>
          <a:off x="468313" y="1700213"/>
          <a:ext cx="8424862" cy="430055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87562"/>
                <a:gridCol w="2089150"/>
                <a:gridCol w="2447925"/>
                <a:gridCol w="1800225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  YILI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FEDERASYONLARIN KURULLARINDA GÖREV ALANLAR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ADI- SOYADI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FEDERASYONUNUZDAKİ GÖREVİ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 ARASI FEDERASYONLARDAKİ GÖREVİ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FEDERASYON/ KON FEDERASYON/BİRLİK)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TEL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60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22.FEDERASYON BAŞKANLIĞININ YÖNETİM KURULU LİSTESİ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/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3.FEDERASYON BAŞKANLIĞINIZIN STRATEJİK PLANI VARMI?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3512038"/>
              </p:ext>
            </p:extLst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/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STRATEJİK PLANINIZ VARSA İSE LİNK ADRESİNİ YAZINIZ.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2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24. FEDERASYON MÜLKİYETİNDE VE KULLANIMINDA BULUNAN GAYRİMENKUL  BİLGİLERİ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</p:nvPr>
        </p:nvGraphicFramePr>
        <p:xfrm>
          <a:off x="214282" y="1484785"/>
          <a:ext cx="8822213" cy="33996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86708"/>
                <a:gridCol w="1495036"/>
                <a:gridCol w="1300766"/>
                <a:gridCol w="1300766"/>
                <a:gridCol w="1382064"/>
                <a:gridCol w="1056873"/>
              </a:tblGrid>
              <a:tr h="85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GAYRİMENKUL ADI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BULUNDUĞU  İL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SAHİPLİK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M2’Sİ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AYLIK KİRA GİDERİ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AYLIK İŞLETME GİDERİ</a:t>
                      </a:r>
                    </a:p>
                  </a:txBody>
                  <a:tcPr marL="91416" marR="91416" marT="45707" marB="45707" anchor="ctr" horzOverflow="overflow"/>
                </a:tc>
              </a:tr>
              <a:tr h="644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640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591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665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467544" y="5589240"/>
            <a:ext cx="8229600" cy="7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Not: Gayrimenkulün sahiplik kısmı tapulu, tahsis veya kiralık olarak, aylık giderleri ise kiralık ise kira ve aidat bedeli, tahsis veya tapulu ise işletme maliyeti( elektrik, su, doğalgaz v.b.) olarak detaylandırılacaktır. 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25. FEDERASYONCA ALINAN DANIŞMANLIK HİZMETLERİ BİLGİSİ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</p:nvPr>
        </p:nvGraphicFramePr>
        <p:xfrm>
          <a:off x="214282" y="1556793"/>
          <a:ext cx="8390166" cy="344384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52781"/>
                <a:gridCol w="1687754"/>
                <a:gridCol w="1271323"/>
                <a:gridCol w="1338331"/>
                <a:gridCol w="1839977"/>
              </a:tblGrid>
              <a:tr h="956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DANIŞMANLIK HİZMETİ VEREN FİRMA  ADI</a:t>
                      </a: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DANIŞMANLIK HİZMETİ KONUSU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SÜRESİ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BEDELİ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VERİLEN                 NET ÜCRET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63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626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57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651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26. SÖZLEŞMELİ OLARAK ÇALIŞAN PERSONEL BİLGİLERİ </a:t>
            </a:r>
          </a:p>
        </p:txBody>
      </p:sp>
      <p:graphicFrame>
        <p:nvGraphicFramePr>
          <p:cNvPr id="55353" name="Group 57"/>
          <p:cNvGraphicFramePr>
            <a:graphicFrameLocks noGrp="1"/>
          </p:cNvGraphicFramePr>
          <p:nvPr/>
        </p:nvGraphicFramePr>
        <p:xfrm>
          <a:off x="395288" y="1844675"/>
          <a:ext cx="8297862" cy="301417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12887"/>
                <a:gridCol w="1439863"/>
                <a:gridCol w="1116012"/>
                <a:gridCol w="571500"/>
                <a:gridCol w="1257300"/>
                <a:gridCol w="1065232"/>
                <a:gridCol w="133506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ADI – SOYADI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POZİSYONU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ÖĞRENİM DURUMU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YAŞI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SÜRESİ (YIL)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YABANCI DİL DÜZEYİ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VERİLEN  NET ÜCRET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</a:tr>
              <a:tr h="492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585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  <p:sp>
        <p:nvSpPr>
          <p:cNvPr id="73780" name="Rectangle 232"/>
          <p:cNvSpPr>
            <a:spLocks noChangeArrowheads="1"/>
          </p:cNvSpPr>
          <p:nvPr/>
        </p:nvSpPr>
        <p:spPr bwMode="auto">
          <a:xfrm>
            <a:off x="0" y="4630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 anchor="ctr">
            <a:spAutoFit/>
          </a:bodyPr>
          <a:lstStyle/>
          <a:p>
            <a:endParaRPr lang="tr-TR" sz="180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251520" y="5148704"/>
            <a:ext cx="8507288" cy="51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latin typeface="+mj-lt"/>
                <a:ea typeface="+mj-ea"/>
                <a:cs typeface="+mj-cs"/>
              </a:rPr>
              <a:t>Federasyon </a:t>
            </a:r>
            <a:r>
              <a:rPr lang="tr-TR" sz="1600" b="1" kern="0" dirty="0" smtClean="0">
                <a:latin typeface="+mj-lt"/>
                <a:ea typeface="+mj-ea"/>
                <a:cs typeface="+mj-cs"/>
              </a:rPr>
              <a:t>başkanlığımızca hazırlanan </a:t>
            </a:r>
            <a:r>
              <a:rPr lang="tr-TR" sz="1600" b="1" kern="0" dirty="0" smtClean="0">
                <a:latin typeface="+mj-lt"/>
                <a:ea typeface="+mj-ea"/>
                <a:cs typeface="+mj-cs"/>
              </a:rPr>
              <a:t>sunum içeriğinde bildirilen verilerin doğruluğunu beyan ve kabul ederim.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 bwMode="auto">
          <a:xfrm>
            <a:off x="263217" y="5661248"/>
            <a:ext cx="5184576" cy="4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Tarih: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Federayon</a:t>
            </a:r>
            <a:r>
              <a:rPr kumimoji="0" lang="tr-TR" sz="160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Başkanı Adı Soyadı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baseline="0" noProof="0" dirty="0" smtClean="0">
                <a:latin typeface="+mj-lt"/>
                <a:ea typeface="+mj-ea"/>
                <a:cs typeface="+mj-cs"/>
              </a:rPr>
              <a:t>İmza</a:t>
            </a: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Mühür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61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1. FAAL İL SAYISI </a:t>
            </a:r>
          </a:p>
        </p:txBody>
      </p:sp>
      <p:graphicFrame>
        <p:nvGraphicFramePr>
          <p:cNvPr id="6287" name="Group 1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38578690"/>
              </p:ext>
            </p:extLst>
          </p:nvPr>
        </p:nvGraphicFramePr>
        <p:xfrm>
          <a:off x="394397" y="764704"/>
          <a:ext cx="8321008" cy="19843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85315"/>
                <a:gridCol w="1368152"/>
                <a:gridCol w="1656184"/>
                <a:gridCol w="1879865"/>
                <a:gridCol w="1831492"/>
              </a:tblGrid>
              <a:tr h="698500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İL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6807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(HEDEF)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(GERÇEKLEŞME)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HEDEF)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17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4" name="3 Grafik"/>
          <p:cNvGraphicFramePr/>
          <p:nvPr>
            <p:extLst>
              <p:ext uri="{D42A27DB-BD31-4B8C-83A1-F6EECF244321}">
                <p14:modId xmlns:p14="http://schemas.microsoft.com/office/powerpoint/2010/main" val="509540585"/>
              </p:ext>
            </p:extLst>
          </p:nvPr>
        </p:nvGraphicFramePr>
        <p:xfrm>
          <a:off x="500034" y="2857496"/>
          <a:ext cx="8106694" cy="3803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507413" cy="1139825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.KADEMELERİNE GÖRE ANTRENÖR SAYILARI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0311" name="Group 71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80544" y="548681"/>
          <a:ext cx="8894413" cy="359844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93307"/>
                <a:gridCol w="806111"/>
                <a:gridCol w="766272"/>
                <a:gridCol w="766272"/>
                <a:gridCol w="766272"/>
                <a:gridCol w="734084"/>
                <a:gridCol w="656135"/>
                <a:gridCol w="665012"/>
                <a:gridCol w="665012"/>
                <a:gridCol w="1075936"/>
              </a:tblGrid>
              <a:tr h="80681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KADEMELERİ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HEDEF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(HEDEF)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57264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664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1276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265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III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4319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IV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598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1276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ARA TOPLAM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1276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4" name="3 Grafik"/>
          <p:cNvGraphicFramePr/>
          <p:nvPr>
            <p:extLst/>
          </p:nvPr>
        </p:nvGraphicFramePr>
        <p:xfrm>
          <a:off x="457200" y="4005064"/>
          <a:ext cx="82868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7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.2020 YILINDA TÜRKİYE’DE DÜZENLENEN ULUSLARARASI ORGANİZASYONLAR</a:t>
            </a:r>
          </a:p>
        </p:txBody>
      </p:sp>
      <p:graphicFrame>
        <p:nvGraphicFramePr>
          <p:cNvPr id="4" name="Group 57"/>
          <p:cNvGraphicFramePr>
            <a:graphicFrameLocks noGrp="1"/>
          </p:cNvGraphicFramePr>
          <p:nvPr/>
        </p:nvGraphicFramePr>
        <p:xfrm>
          <a:off x="142842" y="1341154"/>
          <a:ext cx="8858313" cy="487392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64184"/>
                <a:gridCol w="951719"/>
                <a:gridCol w="878511"/>
                <a:gridCol w="1098138"/>
                <a:gridCol w="1171347"/>
                <a:gridCol w="1277887"/>
                <a:gridCol w="873520"/>
                <a:gridCol w="1143007"/>
              </a:tblGrid>
              <a:tr h="880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KATILAN YABANCI SP.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GERÇEKLEŞEN HARCAMA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ALINAN KATILIM PAYI TOPLAMI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ÖNGÖRÜLENDEN FAZLA HARCAMALARIN NEDENİ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(VARSA )</a:t>
                      </a:r>
                    </a:p>
                  </a:txBody>
                  <a:tcPr marL="36000" marR="36000" anchor="ctr" horzOverflow="overflow"/>
                </a:tc>
              </a:tr>
              <a:tr h="665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5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3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3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5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66552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.2021 YILI İÇİN FEDERASYONUNUZ TARAFINDAN TALİP OLUNAN VE ORGANİZASYONU ALINAN ULUSLARARASI FAALİYETLER İLE YAKLAŞIK MALİYETLERİ NELERDİR?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/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Ayrılan alanı aşmadan doldurunuz.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7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4693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5.YILLAR İTİBARİYLE FEDERASYON GELİR DAĞILIMI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Group 1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65060132"/>
              </p:ext>
            </p:extLst>
          </p:nvPr>
        </p:nvGraphicFramePr>
        <p:xfrm>
          <a:off x="571472" y="877774"/>
          <a:ext cx="8001054" cy="226547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12805"/>
                <a:gridCol w="937852"/>
                <a:gridCol w="875330"/>
                <a:gridCol w="875330"/>
                <a:gridCol w="937852"/>
                <a:gridCol w="831367"/>
                <a:gridCol w="825506"/>
                <a:gridCol w="952506"/>
                <a:gridCol w="952506"/>
              </a:tblGrid>
              <a:tr h="742067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24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154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1.500.000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1.500.000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25.000.000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1546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4 Grafik"/>
          <p:cNvGraphicFramePr/>
          <p:nvPr>
            <p:extLst>
              <p:ext uri="{D42A27DB-BD31-4B8C-83A1-F6EECF244321}">
                <p14:modId xmlns:p14="http://schemas.microsoft.com/office/powerpoint/2010/main" val="2377967829"/>
              </p:ext>
            </p:extLst>
          </p:nvPr>
        </p:nvGraphicFramePr>
        <p:xfrm>
          <a:off x="500034" y="3212976"/>
          <a:ext cx="81439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1"/>
            <a:ext cx="8229600" cy="500042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6. 2020 YILI FEDERASYON GELİRLERİ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91512438"/>
              </p:ext>
            </p:extLst>
          </p:nvPr>
        </p:nvGraphicFramePr>
        <p:xfrm>
          <a:off x="357158" y="404664"/>
          <a:ext cx="8229600" cy="63942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114800"/>
                <a:gridCol w="4114800"/>
              </a:tblGrid>
              <a:tr h="308204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FEDERASYON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GELİRLERİ                                                        TOPLAM</a:t>
                      </a:r>
                      <a:endParaRPr lang="tr-T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2710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SHGM</a:t>
                      </a:r>
                      <a:r>
                        <a:rPr lang="tr-TR" sz="1200" baseline="0" dirty="0" smtClean="0"/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SPOR </a:t>
                      </a:r>
                      <a:r>
                        <a:rPr lang="tr-TR" sz="1200" baseline="0" dirty="0" smtClean="0"/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SPORCU-ANTRENÖR-HAKEM,</a:t>
                      </a:r>
                      <a:r>
                        <a:rPr lang="tr-TR" sz="1200" u="none" strike="noStrike" baseline="0" dirty="0" smtClean="0"/>
                        <a:t> </a:t>
                      </a:r>
                      <a:r>
                        <a:rPr lang="tr-TR" sz="1200" u="none" strike="noStrike" dirty="0" smtClean="0"/>
                        <a:t>TESCİL-VİZE-LİSANS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MİLLİ VE TEMSİLİ MÜSABAKA KATILIM GELİRİ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909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/>
                        <a:t>ÜRÜN SATIŞ GELİRİ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ULUSLARARASI </a:t>
                      </a:r>
                      <a:r>
                        <a:rPr lang="tr-TR" sz="1200" u="none" strike="noStrike" dirty="0" smtClean="0"/>
                        <a:t>KURULUŞLAR </a:t>
                      </a:r>
                      <a:r>
                        <a:rPr lang="tr-TR" sz="1200" u="none" strike="noStrike" dirty="0"/>
                        <a:t>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13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/>
                        <a:t>DİĞER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85728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7. 2020 YILI FEDERASYON GELİRLERİNİN YÜZDE DAĞILIMI </a:t>
            </a:r>
          </a:p>
        </p:txBody>
      </p:sp>
      <p:graphicFrame>
        <p:nvGraphicFramePr>
          <p:cNvPr id="4" name="3 Grafik"/>
          <p:cNvGraphicFramePr/>
          <p:nvPr>
            <p:extLst>
              <p:ext uri="{D42A27DB-BD31-4B8C-83A1-F6EECF244321}">
                <p14:modId xmlns:p14="http://schemas.microsoft.com/office/powerpoint/2010/main" val="3517656379"/>
              </p:ext>
            </p:extLst>
          </p:nvPr>
        </p:nvGraphicFramePr>
        <p:xfrm>
          <a:off x="428596" y="1214422"/>
          <a:ext cx="80010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5852</TotalTime>
  <Words>868</Words>
  <Application>Microsoft Office PowerPoint</Application>
  <PresentationFormat>Ekran Gösterisi (4:3)</PresentationFormat>
  <Paragraphs>310</Paragraphs>
  <Slides>28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Garamond</vt:lpstr>
      <vt:lpstr>Rockwell</vt:lpstr>
      <vt:lpstr>Times New Roman</vt:lpstr>
      <vt:lpstr>Wingdings</vt:lpstr>
      <vt:lpstr>Kenar Çizgili</vt:lpstr>
      <vt:lpstr>HERKES İÇİN SPOR FEDERASYONU</vt:lpstr>
      <vt:lpstr>FEDERASYONUN RESMİ LOGOSU </vt:lpstr>
      <vt:lpstr>1. FAAL İL SAYISI </vt:lpstr>
      <vt:lpstr>2.KADEMELERİNE GÖRE ANTRENÖR SAYILARI </vt:lpstr>
      <vt:lpstr>3.2020 YILINDA TÜRKİYE’DE DÜZENLENEN ULUSLARARASI ORGANİZASYONLAR</vt:lpstr>
      <vt:lpstr>4.2021 YILI İÇİN FEDERASYONUNUZ TARAFINDAN TALİP OLUNAN VE ORGANİZASYONU ALINAN ULUSLARARASI FAALİYETLER İLE YAKLAŞIK MALİYETLERİ NELERDİR? </vt:lpstr>
      <vt:lpstr>5.YILLAR İTİBARİYLE FEDERASYON GELİR DAĞILIMI</vt:lpstr>
      <vt:lpstr>6. 2020 YILI FEDERASYON GELİRLERİ</vt:lpstr>
      <vt:lpstr>7. 2020 YILI FEDERASYON GELİRLERİNİN YÜZDE DAĞILIMI </vt:lpstr>
      <vt:lpstr>8. 2020 YILI FEDERASYON GİDERLERİ</vt:lpstr>
      <vt:lpstr>9. 2020 YILI FEDERASYON GİDERLERİNİN YÜZDE DAĞILIMI </vt:lpstr>
      <vt:lpstr>10. 2020 YILI EĞİTİM-ALTYAPI PROGRAMLARI MALİ DÖKÜMLERİ</vt:lpstr>
      <vt:lpstr>11. DİĞER GELİR VE GİDER AÇIKLAMALARI</vt:lpstr>
      <vt:lpstr>12. FEDERASYONUN 2020 YIL SONU GENEL MALİ DURUMU</vt:lpstr>
      <vt:lpstr>13. 2020 MALİ YILI İÇERİSİNDEKİ SPONSORLUK GELİRLERİ DÖKÜMÜ </vt:lpstr>
      <vt:lpstr>14. FEDERASYON GÖREVLİLERİNİN HARCIRAH MİKTARLARI</vt:lpstr>
      <vt:lpstr>15. 2021 YILI YURTİÇİ FAALİYETLERİ VE MALİ DÖKÜMLERİ                                                                                                                                                                                                                         </vt:lpstr>
      <vt:lpstr>16. 2021 YILI YURTDIŞI FAALİYETLERİ VE MALİ DÖKÜMLERİ</vt:lpstr>
      <vt:lpstr>17. 2021 YILI EĞİTİM-ALTYAPI PROGRAMLARI MALİ DÖKÜMLERİ</vt:lpstr>
      <vt:lpstr>18. 2021 YILI MALZEME ALIM GİDERLERİ DETAYI </vt:lpstr>
      <vt:lpstr>19. 2021 TAHMİNİ BÜTÇESİ</vt:lpstr>
      <vt:lpstr>20. 2021 YILI FEDERASYON GİDERLERİNİN YÜZDE DAĞILIMI </vt:lpstr>
      <vt:lpstr>21. ULUSLARARASI FEDERASYONLARIN KURULLARINDA GÖREV ALANLAR  </vt:lpstr>
      <vt:lpstr>22.FEDERASYON BAŞKANLIĞININ YÖNETİM KURULU LİSTESİ </vt:lpstr>
      <vt:lpstr>23.FEDERASYON BAŞKANLIĞINIZIN STRATEJİK PLANI VARMI?</vt:lpstr>
      <vt:lpstr>24. FEDERASYON MÜLKİYETİNDE VE KULLANIMINDA BULUNAN GAYRİMENKUL  BİLGİLERİ  </vt:lpstr>
      <vt:lpstr>25. FEDERASYONCA ALINAN DANIŞMANLIK HİZMETLERİ BİLGİSİ </vt:lpstr>
      <vt:lpstr>26. SÖZLEŞMELİ OLARAK ÇALIŞAN PERSONEL BİLGİLERİ </vt:lpstr>
    </vt:vector>
  </TitlesOfParts>
  <Company>GSGM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BADMİNTON FEDERASYONU</dc:title>
  <dc:creator>YASEMİN GÖK</dc:creator>
  <cp:lastModifiedBy>Ulker ERCIN</cp:lastModifiedBy>
  <cp:revision>496</cp:revision>
  <dcterms:created xsi:type="dcterms:W3CDTF">2006-02-08T14:51:48Z</dcterms:created>
  <dcterms:modified xsi:type="dcterms:W3CDTF">2020-12-18T11:28:16Z</dcterms:modified>
</cp:coreProperties>
</file>