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55" r:id="rId3"/>
    <p:sldId id="436" r:id="rId4"/>
    <p:sldId id="437" r:id="rId5"/>
    <p:sldId id="438" r:id="rId6"/>
    <p:sldId id="433" r:id="rId7"/>
    <p:sldId id="435" r:id="rId8"/>
    <p:sldId id="440" r:id="rId9"/>
    <p:sldId id="423" r:id="rId10"/>
    <p:sldId id="410" r:id="rId11"/>
    <p:sldId id="384" r:id="rId12"/>
    <p:sldId id="373" r:id="rId13"/>
  </p:sldIdLst>
  <p:sldSz cx="9144000" cy="6858000" type="screen4x3"/>
  <p:notesSz cx="9926638" cy="67976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CC"/>
    <a:srgbClr val="FFCCFF"/>
    <a:srgbClr val="F6F896"/>
    <a:srgbClr val="EE407E"/>
    <a:srgbClr val="7B6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63" autoAdjust="0"/>
  </p:normalViewPr>
  <p:slideViewPr>
    <p:cSldViewPr>
      <p:cViewPr varScale="1">
        <p:scale>
          <a:sx n="108" d="100"/>
          <a:sy n="108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B88472">
            <a:lumMod val="40000"/>
            <a:lumOff val="60000"/>
          </a:srgbClr>
        </a:solidFill>
      </c:spPr>
    </c:sideWall>
    <c:backWall>
      <c:thickness val="0"/>
      <c:spPr>
        <a:solidFill>
          <a:srgbClr val="B88472">
            <a:lumMod val="40000"/>
            <a:lumOff val="60000"/>
          </a:srgb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2020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cat>
            <c:strRef>
              <c:f>Sayfa1!$A$2</c:f>
              <c:strCache>
                <c:ptCount val="1"/>
                <c:pt idx="0">
                  <c:v>Faal Sporcu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DC-4EAE-8385-9C316F884A43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2021</c:v>
                </c:pt>
              </c:strCache>
            </c:strRef>
          </c:tx>
          <c:spPr>
            <a:gradFill>
              <a:gsLst>
                <a:gs pos="0">
                  <a:srgbClr val="727CA3">
                    <a:tint val="66000"/>
                    <a:satMod val="160000"/>
                  </a:srgbClr>
                </a:gs>
                <a:gs pos="50000">
                  <a:srgbClr val="727CA3">
                    <a:tint val="44500"/>
                    <a:satMod val="160000"/>
                  </a:srgbClr>
                </a:gs>
                <a:gs pos="100000">
                  <a:srgbClr val="727CA3">
                    <a:tint val="23500"/>
                    <a:satMod val="160000"/>
                  </a:srgb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 prstMaterial="dkEdge"/>
          </c:spPr>
          <c:invertIfNegative val="0"/>
          <c:cat>
            <c:strRef>
              <c:f>Sayfa1!$A$2</c:f>
              <c:strCache>
                <c:ptCount val="1"/>
                <c:pt idx="0">
                  <c:v>Faal Sporcu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DC-4EAE-8385-9C316F884A43}"/>
            </c:ext>
          </c:extLst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Sayfa1!$A$2</c:f>
              <c:strCache>
                <c:ptCount val="1"/>
                <c:pt idx="0">
                  <c:v>Faal Sporcu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DC-4EAE-8385-9C316F884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5256960"/>
        <c:axId val="985254240"/>
        <c:axId val="0"/>
      </c:bar3DChart>
      <c:catAx>
        <c:axId val="98525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5254240"/>
        <c:crosses val="autoZero"/>
        <c:auto val="1"/>
        <c:lblAlgn val="ctr"/>
        <c:lblOffset val="100"/>
        <c:noMultiLvlLbl val="0"/>
      </c:catAx>
      <c:valAx>
        <c:axId val="985254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5256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799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625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799" y="6456625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F555CE9-A5DB-4228-8578-56BC59C6C2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02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9424"/>
            <a:ext cx="7941310" cy="305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25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25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FC9BCEE0-2A02-4B72-875E-4356A8D39C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744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167C2-CEE3-4DC7-B778-F155AC17564F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4755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35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4763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tr-TR" altLang="en-US"/>
              <a:t>Asıl başlık stili için tıklatın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 altLang="en-US"/>
              <a:t>Asıl alt başlık stilini düzenlemek için tıklatın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F6C8-079A-49BB-8B44-62616DBEF6A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3D98-3739-405E-B1D5-7DF91BB678C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8E3C-2D81-48AE-8C00-73A1865E49E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53C96-E625-464C-A6D6-9C79A17252C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58842-9886-46F2-A74D-1F38F43471C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9287-45F7-4B25-9CB6-836EDAA0292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2C605-F0F5-466F-ADCA-7FB774F124A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9EC7C-FFB8-4DB7-8533-645E4D76DFB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492E-9B6B-405D-BBA4-18A183BFBFA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E2C6-02AC-453E-8CAA-656A46B593D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C8081-EC02-41CA-BC71-E4C84C2DC1C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B64C-B6CE-4C17-9736-9AB19A44873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fld id="{E2061E07-F708-4304-A15A-2DFADF353FF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1900">
          <a:solidFill>
            <a:schemeClr val="tx1"/>
          </a:solidFill>
          <a:latin typeface="+mn-lt"/>
        </a:defRPr>
      </a:lvl4pPr>
      <a:lvl5pPr marL="168116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5pPr>
      <a:lvl6pPr marL="21383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25955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30527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35099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628800"/>
            <a:ext cx="7624763" cy="1752600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EE407E"/>
                </a:solidFill>
              </a:rPr>
              <a:t/>
            </a:r>
            <a:br>
              <a:rPr lang="tr-TR" b="1" dirty="0" smtClean="0">
                <a:solidFill>
                  <a:srgbClr val="EE407E"/>
                </a:solidFill>
              </a:rPr>
            </a:b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FEDERASYONU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357690"/>
            <a:ext cx="6553200" cy="1752600"/>
          </a:xfrm>
        </p:spPr>
        <p:txBody>
          <a:bodyPr/>
          <a:lstStyle/>
          <a:p>
            <a:pPr eaLnBrk="1" hangingPunct="1"/>
            <a:r>
              <a:rPr lang="tr-TR" b="1" dirty="0" smtClean="0"/>
              <a:t>FEDERASYON BAŞKANI : </a:t>
            </a:r>
          </a:p>
          <a:p>
            <a:pPr eaLnBrk="1" hangingPunct="1"/>
            <a:r>
              <a:rPr lang="tr-TR" b="1" dirty="0" smtClean="0"/>
              <a:t>FEDERASYON BAŞKAN VEKİLİ :</a:t>
            </a:r>
          </a:p>
          <a:p>
            <a:pPr eaLnBrk="1" hangingPunct="1"/>
            <a:r>
              <a:rPr lang="tr-TR" b="1" dirty="0" smtClean="0"/>
              <a:t>GENEL SEKRETERİ :</a:t>
            </a:r>
          </a:p>
          <a:p>
            <a:pPr eaLnBrk="1" hangingPunct="1"/>
            <a:endParaRPr lang="tr-TR" b="1" dirty="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7" rIns="91416" bIns="45707"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7981"/>
          </a:xfrm>
        </p:spPr>
        <p:txBody>
          <a:bodyPr/>
          <a:lstStyle/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2023 TAHMİNİ BÜTÇESİ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71501173"/>
              </p:ext>
            </p:extLst>
          </p:nvPr>
        </p:nvGraphicFramePr>
        <p:xfrm>
          <a:off x="251520" y="404664"/>
          <a:ext cx="8792367" cy="615338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67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8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204"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GELİR                                    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TOPLAM: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GİDER                     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TOPLAM: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SHGM</a:t>
                      </a:r>
                      <a:r>
                        <a:rPr lang="tr-TR" sz="1200" baseline="0" dirty="0" smtClean="0">
                          <a:latin typeface="+mn-lt"/>
                        </a:rPr>
                        <a:t> YARDIMI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SPOR </a:t>
                      </a:r>
                      <a:r>
                        <a:rPr lang="tr-TR" sz="1200" baseline="0" dirty="0" smtClean="0">
                          <a:latin typeface="+mn-lt"/>
                        </a:rPr>
                        <a:t> TOTO (REKLAM GELİRİ)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KATILIM PAYI-BAŞVURU HARÇ.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SPORCU-ANTRENÖR-HAKEM,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TESCİL-VİZE-LİSANS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6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MİLLİ VE TEMSİLİ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MÜSABAKA </a:t>
                      </a:r>
                      <a:r>
                        <a:rPr lang="tr-TR" sz="1200" u="none" strike="noStrike" dirty="0">
                          <a:latin typeface="+mn-lt"/>
                        </a:rPr>
                        <a:t>KATILIM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/>
                        <a:t>EĞİTİM</a:t>
                      </a:r>
                      <a:r>
                        <a:rPr lang="tr-TR" sz="1200" b="0" baseline="0" dirty="0" smtClean="0"/>
                        <a:t> GİDERLERİ</a:t>
                      </a:r>
                      <a:endParaRPr lang="tr-TR" sz="1200" b="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05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9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TRANSFER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ALTYAPI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ÇALIŞMALARI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İTİRAZ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2020 OLİMP.OYUN. HAZ.GİD.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8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CEZA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TOHM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79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YAYIN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PROJE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SPONSORLUK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SPOR MALZEMESİ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REKLAM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DEMİRBAŞ ALIM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42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EĞİTİM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PERSONEL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KİRA VE İŞLETME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TOPLANTI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ÜRÜN SATIŞ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ORG. </a:t>
                      </a:r>
                      <a:r>
                        <a:rPr lang="tr-TR" sz="1200" u="none" strike="noStrike" dirty="0">
                          <a:latin typeface="+mn-lt"/>
                        </a:rPr>
                        <a:t>VE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FAAL.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704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ULUSLARARASI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KURULUŞLAR </a:t>
                      </a:r>
                      <a:r>
                        <a:rPr lang="tr-TR" sz="1200" u="none" strike="noStrike" dirty="0">
                          <a:latin typeface="+mn-lt"/>
                        </a:rPr>
                        <a:t>KATKI PAYI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DOPİNG </a:t>
                      </a:r>
                      <a:r>
                        <a:rPr lang="tr-TR" sz="1200" u="none" strike="noStrike" dirty="0">
                          <a:latin typeface="+mn-lt"/>
                        </a:rPr>
                        <a:t>KONTROL VE ANALİZ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GELİRLER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ÖDÜL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BÜRO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5565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GİDERLER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10. İSTİHDAM EDİLEN SÖZLEŞMELİ ANTRENÖR BİLGİLERİ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sz="2800" b="1" dirty="0" smtClean="0"/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</p:nvPr>
        </p:nvGraphicFramePr>
        <p:xfrm>
          <a:off x="214282" y="1600200"/>
          <a:ext cx="8715436" cy="340043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25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3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42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286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ADI – SOYADI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ÖĞRENİM DURUMU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YAŞI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UYRUĞU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SÜRESİ (YIL)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YABANCI DİL DÜZEYİ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VERİLEN                 NET ÜCRET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750" name="Rectangle 47"/>
          <p:cNvSpPr>
            <a:spLocks noChangeArrowheads="1"/>
          </p:cNvSpPr>
          <p:nvPr/>
        </p:nvSpPr>
        <p:spPr bwMode="auto">
          <a:xfrm>
            <a:off x="3168650" y="3154363"/>
            <a:ext cx="18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11. SÖZLEŞMELİ OLARAK ÇALIŞAN PERSONEL BİLGİLERİ </a:t>
            </a:r>
          </a:p>
        </p:txBody>
      </p:sp>
      <p:graphicFrame>
        <p:nvGraphicFramePr>
          <p:cNvPr id="55353" name="Group 57"/>
          <p:cNvGraphicFramePr>
            <a:graphicFrameLocks noGrp="1"/>
          </p:cNvGraphicFramePr>
          <p:nvPr/>
        </p:nvGraphicFramePr>
        <p:xfrm>
          <a:off x="395288" y="1844675"/>
          <a:ext cx="8297862" cy="301417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52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5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ADI – SOYADI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POZİSYONU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ÖĞRENİM DURUMU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YAŞI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SÜRESİ (YIL)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YABANCI DİL DÜZEYİ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VERİLEN  NET ÜCRET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3780" name="Rectangle 232"/>
          <p:cNvSpPr>
            <a:spLocks noChangeArrowheads="1"/>
          </p:cNvSpPr>
          <p:nvPr/>
        </p:nvSpPr>
        <p:spPr bwMode="auto">
          <a:xfrm>
            <a:off x="0" y="4630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 anchor="ctr">
            <a:spAutoFit/>
          </a:bodyPr>
          <a:lstStyle/>
          <a:p>
            <a:endParaRPr lang="tr-TR" sz="180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251520" y="5148704"/>
            <a:ext cx="8507288" cy="51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dirty="0" smtClean="0">
                <a:latin typeface="+mj-lt"/>
                <a:ea typeface="+mj-ea"/>
                <a:cs typeface="+mj-cs"/>
              </a:rPr>
              <a:t>Federasyon </a:t>
            </a:r>
            <a:r>
              <a:rPr lang="tr-TR" sz="1600" b="1" kern="0" smtClean="0">
                <a:latin typeface="+mj-lt"/>
                <a:ea typeface="+mj-ea"/>
                <a:cs typeface="+mj-cs"/>
              </a:rPr>
              <a:t>başkanlığımızca hazırlanan sunum </a:t>
            </a:r>
            <a:r>
              <a:rPr lang="tr-TR" sz="1600" b="1" kern="0" dirty="0" smtClean="0">
                <a:latin typeface="+mj-lt"/>
                <a:ea typeface="+mj-ea"/>
                <a:cs typeface="+mj-cs"/>
              </a:rPr>
              <a:t>içeriğinde bildirilen verilerin doğruluğunu beyan ve kabul ederim.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 bwMode="auto">
          <a:xfrm>
            <a:off x="263217" y="5661248"/>
            <a:ext cx="5184576" cy="4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noProof="0" dirty="0" smtClean="0">
                <a:latin typeface="+mj-lt"/>
                <a:ea typeface="+mj-ea"/>
                <a:cs typeface="+mj-cs"/>
              </a:rPr>
              <a:t>Tarih: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Federasyon</a:t>
            </a:r>
            <a:r>
              <a:rPr kumimoji="0" lang="tr-TR" sz="1600" b="1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Başkanı Adı Soyadı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baseline="0" noProof="0" dirty="0" smtClean="0">
                <a:latin typeface="+mj-lt"/>
                <a:ea typeface="+mj-ea"/>
                <a:cs typeface="+mj-cs"/>
              </a:rPr>
              <a:t>İmza</a:t>
            </a:r>
            <a:r>
              <a:rPr lang="tr-TR" sz="1600" b="1" kern="0" noProof="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Mühür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YILLAR İTİBARIYLA FAAL SPORCU SAYISI</a:t>
            </a:r>
            <a:b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7292" name="Group 12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63605981"/>
              </p:ext>
            </p:extLst>
          </p:nvPr>
        </p:nvGraphicFramePr>
        <p:xfrm>
          <a:off x="467544" y="836713"/>
          <a:ext cx="7962107" cy="272013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76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602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GERÇEKLEŞME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ERKEK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9976" marR="89976" marT="46787" marB="46787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KADIN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3 Grafik"/>
          <p:cNvGraphicFramePr/>
          <p:nvPr>
            <p:extLst>
              <p:ext uri="{D42A27DB-BD31-4B8C-83A1-F6EECF244321}">
                <p14:modId xmlns:p14="http://schemas.microsoft.com/office/powerpoint/2010/main" val="2142311595"/>
              </p:ext>
            </p:extLst>
          </p:nvPr>
        </p:nvGraphicFramePr>
        <p:xfrm>
          <a:off x="500034" y="3714752"/>
          <a:ext cx="792961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148638" cy="436563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2022 YILINDA ELDE EDİLEN SPORTİF BAŞARI VE MADALYALAR</a:t>
            </a:r>
          </a:p>
        </p:txBody>
      </p:sp>
      <p:graphicFrame>
        <p:nvGraphicFramePr>
          <p:cNvPr id="34973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707084"/>
              </p:ext>
            </p:extLst>
          </p:nvPr>
        </p:nvGraphicFramePr>
        <p:xfrm>
          <a:off x="357158" y="1071546"/>
          <a:ext cx="8377282" cy="422966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3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2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FAALİYETLER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KATEGORİ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ALTIN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GÜMÜŞ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BRONZ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 ( İLK 3 DERECE DIŞINDA ELDE EDİ. BAŞ.)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5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DÜNYA ŞAMPİYONASI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25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AVRUPA ŞAMPİYONASI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1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25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TURNUVALAR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2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6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686800" cy="647700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2023 YILI SPORTİF BAŞARI VE MADALYA HEDEFİ</a:t>
            </a:r>
          </a:p>
        </p:txBody>
      </p:sp>
      <p:graphicFrame>
        <p:nvGraphicFramePr>
          <p:cNvPr id="44206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488923"/>
              </p:ext>
            </p:extLst>
          </p:nvPr>
        </p:nvGraphicFramePr>
        <p:xfrm>
          <a:off x="179512" y="692696"/>
          <a:ext cx="8785225" cy="427939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37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FAALİYETLER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KATEGORİ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ALTIN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GÜMÜŞ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BRONZ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 ( İLK 3 DERECENİN DIŞINDA HEDEFLENEN BAŞARILAR)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DÜNYA ŞAMPİYONASI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AVRUPA ŞAMPİYONASI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TURNUVALAR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5949280"/>
            <a:ext cx="8686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40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602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4.2023 YILI İÇİN FEDERASYONUNUZ TARAFINDAN TALİP OLUNAN VE ORGANİZASYONU ALINAN ULUSLARARASI FAALİYETLER İLE YAKLAŞIK MALİYETLERİ NELERDİR?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206861" name="Group 1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25157532"/>
              </p:ext>
            </p:extLst>
          </p:nvPr>
        </p:nvGraphicFramePr>
        <p:xfrm>
          <a:off x="428596" y="1643050"/>
          <a:ext cx="8229600" cy="50006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4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5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.2024 OLİMPİYAT VE PARALİMPİK OYUNLARINA HAZIRLIK PROGRAMLARI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261685"/>
              </p:ext>
            </p:extLst>
          </p:nvPr>
        </p:nvGraphicFramePr>
        <p:xfrm>
          <a:off x="611560" y="1268760"/>
          <a:ext cx="3744417" cy="543898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744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8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GİDERİN KONUSU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KAMP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MÜSABAKA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MALZEME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SAĞLIK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DİĞER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SPOR TEKNİK ELEMAN GİDERİ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678606021"/>
                  </a:ext>
                </a:extLst>
              </a:tr>
              <a:tr h="680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GENEL TOPLAM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523396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66395"/>
              </p:ext>
            </p:extLst>
          </p:nvPr>
        </p:nvGraphicFramePr>
        <p:xfrm>
          <a:off x="4355977" y="1268760"/>
          <a:ext cx="3744415" cy="542510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744415">
                  <a:extLst>
                    <a:ext uri="{9D8B030D-6E8A-4147-A177-3AD203B41FA5}">
                      <a16:colId xmlns:a16="http://schemas.microsoft.com/office/drawing/2014/main" val="585245219"/>
                    </a:ext>
                  </a:extLst>
                </a:gridCol>
              </a:tblGrid>
              <a:tr h="677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114426217"/>
                  </a:ext>
                </a:extLst>
              </a:tr>
              <a:tr h="678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164739290"/>
                  </a:ext>
                </a:extLst>
              </a:tr>
              <a:tr h="678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757711364"/>
                  </a:ext>
                </a:extLst>
              </a:tr>
              <a:tr h="677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212019312"/>
                  </a:ext>
                </a:extLst>
              </a:tr>
              <a:tr h="677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178404351"/>
                  </a:ext>
                </a:extLst>
              </a:tr>
              <a:tr h="678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241539967"/>
                  </a:ext>
                </a:extLst>
              </a:tr>
              <a:tr h="678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667241841"/>
                  </a:ext>
                </a:extLst>
              </a:tr>
              <a:tr h="678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65377636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TAHMİNİ TOHM VE SEM PROJESİ KAPSAMINDA  YAPILACAK GİDER VE  PROGRAMLARIN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08519"/>
              </p:ext>
            </p:extLst>
          </p:nvPr>
        </p:nvGraphicFramePr>
        <p:xfrm>
          <a:off x="269204" y="1412776"/>
          <a:ext cx="8605592" cy="47402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86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GİDERİN KONUSU 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7981"/>
          </a:xfrm>
        </p:spPr>
        <p:txBody>
          <a:bodyPr/>
          <a:lstStyle/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2022 BİLANÇO GÜNCEL VERİLERİ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72470830"/>
              </p:ext>
            </p:extLst>
          </p:nvPr>
        </p:nvGraphicFramePr>
        <p:xfrm>
          <a:off x="251520" y="404664"/>
          <a:ext cx="8792367" cy="615338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67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8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204"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GELİR                                    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TOPLAM: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GİDER                     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TOPLAM: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SHGM</a:t>
                      </a:r>
                      <a:r>
                        <a:rPr lang="tr-TR" sz="1200" baseline="0" dirty="0" smtClean="0">
                          <a:latin typeface="+mn-lt"/>
                        </a:rPr>
                        <a:t> YARDIMI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SPOR </a:t>
                      </a:r>
                      <a:r>
                        <a:rPr lang="tr-TR" sz="1200" baseline="0" dirty="0" smtClean="0">
                          <a:latin typeface="+mn-lt"/>
                        </a:rPr>
                        <a:t> TOTO (REKLAM GELİRİ)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KATILIM PAYI-BAŞVURU HARÇ.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SPORCU-ANTRENÖR-HAKEM,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TESCİL-VİZE-LİSANS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6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MİLLİ VE TEMSİLİ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MÜSABAKA </a:t>
                      </a:r>
                      <a:r>
                        <a:rPr lang="tr-TR" sz="1200" u="none" strike="noStrike" dirty="0">
                          <a:latin typeface="+mn-lt"/>
                        </a:rPr>
                        <a:t>KATILIM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/>
                        <a:t>EĞİTİM</a:t>
                      </a:r>
                      <a:r>
                        <a:rPr lang="tr-TR" sz="1200" b="0" baseline="0" dirty="0" smtClean="0"/>
                        <a:t> GİDERLERİ</a:t>
                      </a:r>
                      <a:endParaRPr lang="tr-TR" sz="1200" b="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05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9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TRANSFER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ALTYAPI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ÇALIŞMALARI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İTİRAZ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2020 OLİMP.OYUN. HAZ.GİD.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8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CEZA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TOHM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79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YAYIN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PROJE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SPONSORLUK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SPOR MALZEMESİ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REKLAM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DEMİRBAŞ ALIM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42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EĞİTİM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PERSONEL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KİRA VE İŞLETME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TOPLANTI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ÜRÜN SATIŞ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ORG. </a:t>
                      </a:r>
                      <a:r>
                        <a:rPr lang="tr-TR" sz="1200" u="none" strike="noStrike" dirty="0">
                          <a:latin typeface="+mn-lt"/>
                        </a:rPr>
                        <a:t>VE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FAAL.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704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ULUSLARARASI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KURULUŞLAR </a:t>
                      </a:r>
                      <a:r>
                        <a:rPr lang="tr-TR" sz="1200" u="none" strike="noStrike" dirty="0">
                          <a:latin typeface="+mn-lt"/>
                        </a:rPr>
                        <a:t>KATKI PAYI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DOPİNG </a:t>
                      </a:r>
                      <a:r>
                        <a:rPr lang="tr-TR" sz="1200" u="none" strike="noStrike" dirty="0">
                          <a:latin typeface="+mn-lt"/>
                        </a:rPr>
                        <a:t>KONTROL VE ANALİZ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GELİRLER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ÖDÜL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BÜRO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5565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GİDERLER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02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8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FEDERASYONUN YILLAR İTİBARİYLE GENEL GÜNCEL MALİ DURUMU 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64958778"/>
              </p:ext>
            </p:extLst>
          </p:nvPr>
        </p:nvGraphicFramePr>
        <p:xfrm>
          <a:off x="142844" y="1600200"/>
          <a:ext cx="8786876" cy="282893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5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5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5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57296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2021       YILINDAN NAKİT DEVRİ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YILINDAN BORÇ DEVRİ (-)</a:t>
                      </a:r>
                    </a:p>
                    <a:p>
                      <a:pPr algn="ctr"/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2022 YILI TOPLAM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GELİRİ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2022 YILI TOPLAM GİDERİ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SONU NAKİT TOPLAMI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YILINA  BORÇ DEVRİ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DÖNEM BAŞI GENEL DURUM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292"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3 Tablo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243708"/>
              </p:ext>
            </p:extLst>
          </p:nvPr>
        </p:nvGraphicFramePr>
        <p:xfrm>
          <a:off x="214282" y="4786322"/>
          <a:ext cx="8715436" cy="164307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45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NOT :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2023 DÖNEM BAŞI GENEL DURUMU EKSİ(-) İSE NEDENLERİNİ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BURADA AÇIKLAYINIZ.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ar Çizgili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16" tIns="45707" rIns="91416" bIns="45707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16" tIns="45707" rIns="91416" bIns="45707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7361</TotalTime>
  <Words>563</Words>
  <Application>Microsoft Office PowerPoint</Application>
  <PresentationFormat>Ekran Gösterisi (4:3)</PresentationFormat>
  <Paragraphs>216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Garamond</vt:lpstr>
      <vt:lpstr>Rockwell</vt:lpstr>
      <vt:lpstr>Times New Roman</vt:lpstr>
      <vt:lpstr>Wingdings</vt:lpstr>
      <vt:lpstr>Kenar Çizgili</vt:lpstr>
      <vt:lpstr> FEDERASYONU</vt:lpstr>
      <vt:lpstr>1. YILLAR İTİBARIYLA FAAL SPORCU SAYISI  </vt:lpstr>
      <vt:lpstr>2. 2022 YILINDA ELDE EDİLEN SPORTİF BAŞARI VE MADALYALAR</vt:lpstr>
      <vt:lpstr>3. 2023 YILI SPORTİF BAŞARI VE MADALYA HEDEFİ</vt:lpstr>
      <vt:lpstr>4.2023 YILI İÇİN FEDERASYONUNUZ TARAFINDAN TALİP OLUNAN VE ORGANİZASYONU ALINAN ULUSLARARASI FAALİYETLER İLE YAKLAŞIK MALİYETLERİ NELERDİR? </vt:lpstr>
      <vt:lpstr>5.2024 OLİMPİYAT VE PARALİMPİK OYUNLARINA HAZIRLIK PROGRAMLARI MALİ DÖKÜMLERİ</vt:lpstr>
      <vt:lpstr>6. TAHMİNİ TOHM VE SEM PROJESİ KAPSAMINDA  YAPILACAK GİDER VE  PROGRAMLARIN MALİ DÖKÜMLERİ</vt:lpstr>
      <vt:lpstr>7. 2022 BİLANÇO GÜNCEL VERİLERİ</vt:lpstr>
      <vt:lpstr>8. FEDERASYONUN YILLAR İTİBARİYLE GENEL GÜNCEL MALİ DURUMU </vt:lpstr>
      <vt:lpstr>9. 2023 TAHMİNİ BÜTÇESİ</vt:lpstr>
      <vt:lpstr>10. İSTİHDAM EDİLEN SÖZLEŞMELİ ANTRENÖR BİLGİLERİ  </vt:lpstr>
      <vt:lpstr>11. SÖZLEŞMELİ OLARAK ÇALIŞAN PERSONEL BİLGİLERİ </vt:lpstr>
    </vt:vector>
  </TitlesOfParts>
  <Company>GSGM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BADMİNTON FEDERASYONU</dc:title>
  <dc:creator>YASEMİN GÖK</dc:creator>
  <cp:lastModifiedBy>Hande BİLİR</cp:lastModifiedBy>
  <cp:revision>656</cp:revision>
  <cp:lastPrinted>2021-12-17T09:01:01Z</cp:lastPrinted>
  <dcterms:created xsi:type="dcterms:W3CDTF">2006-02-08T14:51:48Z</dcterms:created>
  <dcterms:modified xsi:type="dcterms:W3CDTF">2022-11-22T07:32:48Z</dcterms:modified>
</cp:coreProperties>
</file>