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9"/>
  </p:notesMasterIdLst>
  <p:handoutMasterIdLst>
    <p:handoutMasterId r:id="rId40"/>
  </p:handoutMasterIdLst>
  <p:sldIdLst>
    <p:sldId id="256" r:id="rId2"/>
    <p:sldId id="444" r:id="rId3"/>
    <p:sldId id="437" r:id="rId4"/>
    <p:sldId id="438" r:id="rId5"/>
    <p:sldId id="445" r:id="rId6"/>
    <p:sldId id="357" r:id="rId7"/>
    <p:sldId id="420" r:id="rId8"/>
    <p:sldId id="322" r:id="rId9"/>
    <p:sldId id="323" r:id="rId10"/>
    <p:sldId id="428" r:id="rId11"/>
    <p:sldId id="422" r:id="rId12"/>
    <p:sldId id="429" r:id="rId13"/>
    <p:sldId id="449" r:id="rId14"/>
    <p:sldId id="439" r:id="rId15"/>
    <p:sldId id="401" r:id="rId16"/>
    <p:sldId id="407" r:id="rId17"/>
    <p:sldId id="402" r:id="rId18"/>
    <p:sldId id="408" r:id="rId19"/>
    <p:sldId id="440" r:id="rId20"/>
    <p:sldId id="409" r:id="rId21"/>
    <p:sldId id="431" r:id="rId22"/>
    <p:sldId id="362" r:id="rId23"/>
    <p:sldId id="309" r:id="rId24"/>
    <p:sldId id="415" r:id="rId25"/>
    <p:sldId id="432" r:id="rId26"/>
    <p:sldId id="433" r:id="rId27"/>
    <p:sldId id="434" r:id="rId28"/>
    <p:sldId id="435" r:id="rId29"/>
    <p:sldId id="441" r:id="rId30"/>
    <p:sldId id="410" r:id="rId31"/>
    <p:sldId id="421" r:id="rId32"/>
    <p:sldId id="299" r:id="rId33"/>
    <p:sldId id="446" r:id="rId34"/>
    <p:sldId id="447" r:id="rId35"/>
    <p:sldId id="442" r:id="rId36"/>
    <p:sldId id="443" r:id="rId37"/>
    <p:sldId id="448" r:id="rId38"/>
  </p:sldIdLst>
  <p:sldSz cx="9144000" cy="6858000" type="screen4x3"/>
  <p:notesSz cx="6858000" cy="9713913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0000CC"/>
    <a:srgbClr val="FFCCFF"/>
    <a:srgbClr val="F6F896"/>
    <a:srgbClr val="EE407E"/>
    <a:srgbClr val="7B6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ema Uygulanmış Stil 2 - Vurgu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548" autoAdjust="0"/>
  </p:normalViewPr>
  <p:slideViewPr>
    <p:cSldViewPr>
      <p:cViewPr varScale="1">
        <p:scale>
          <a:sx n="109" d="100"/>
          <a:sy n="109" d="100"/>
        </p:scale>
        <p:origin x="16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9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chemeClr val="accent5">
            <a:lumMod val="40000"/>
            <a:lumOff val="60000"/>
          </a:schemeClr>
        </a:solidFill>
      </c:spPr>
    </c:sideWall>
    <c:backWall>
      <c:thickness val="0"/>
      <c:spPr>
        <a:solidFill>
          <a:schemeClr val="accent5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Faal İl Sayısı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/>
          </c:spPr>
          <c:invertIfNegative val="0"/>
          <c:dLbls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Sayfa1!$A$2:$A$4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Sayfa1!$B$2:$B$4</c:f>
              <c:numCache>
                <c:formatCode>General</c:formatCode>
                <c:ptCount val="3"/>
                <c:pt idx="0">
                  <c:v>22</c:v>
                </c:pt>
                <c:pt idx="1">
                  <c:v>52</c:v>
                </c:pt>
                <c:pt idx="2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1390608704"/>
        <c:axId val="-1390609792"/>
        <c:axId val="0"/>
      </c:bar3DChart>
      <c:catAx>
        <c:axId val="-1390608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390609792"/>
        <c:crosses val="autoZero"/>
        <c:auto val="1"/>
        <c:lblAlgn val="ctr"/>
        <c:lblOffset val="100"/>
        <c:noMultiLvlLbl val="0"/>
      </c:catAx>
      <c:valAx>
        <c:axId val="-1390609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3906087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B88472">
            <a:lumMod val="40000"/>
            <a:lumOff val="60000"/>
          </a:srgbClr>
        </a:solidFill>
        <a:scene3d>
          <a:camera prst="orthographicFront"/>
          <a:lightRig rig="threePt" dir="t"/>
        </a:scene3d>
        <a:sp3d prstMaterial="matte"/>
      </c:spPr>
    </c:sideWall>
    <c:backWall>
      <c:thickness val="0"/>
      <c:spPr>
        <a:solidFill>
          <a:srgbClr val="B88472">
            <a:lumMod val="40000"/>
            <a:lumOff val="60000"/>
          </a:srgbClr>
        </a:solidFill>
        <a:scene3d>
          <a:camera prst="orthographicFront"/>
          <a:lightRig rig="threePt" dir="t"/>
        </a:scene3d>
        <a:sp3d prstMaterial="matte"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Faal Kulüp Sayısı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/>
          </c:spPr>
          <c:invertIfNegative val="0"/>
          <c:dLbls>
            <c:spPr>
              <a:gradFill>
                <a:gsLst>
                  <a:gs pos="0">
                    <a:srgbClr val="727CA3">
                      <a:tint val="66000"/>
                      <a:satMod val="160000"/>
                    </a:srgbClr>
                  </a:gs>
                  <a:gs pos="50000">
                    <a:srgbClr val="727CA3">
                      <a:tint val="44500"/>
                      <a:satMod val="160000"/>
                    </a:srgbClr>
                  </a:gs>
                  <a:gs pos="100000">
                    <a:srgbClr val="727CA3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Sayfa1!$A$2:$A$4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Sayfa1!$B$2:$B$4</c:f>
              <c:numCache>
                <c:formatCode>General</c:formatCode>
                <c:ptCount val="3"/>
                <c:pt idx="0">
                  <c:v>22</c:v>
                </c:pt>
                <c:pt idx="1">
                  <c:v>100</c:v>
                </c:pt>
                <c:pt idx="2">
                  <c:v>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1390611968"/>
        <c:axId val="-1390603808"/>
        <c:axId val="0"/>
      </c:bar3DChart>
      <c:catAx>
        <c:axId val="-1390611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390603808"/>
        <c:crosses val="autoZero"/>
        <c:auto val="1"/>
        <c:lblAlgn val="ctr"/>
        <c:lblOffset val="100"/>
        <c:noMultiLvlLbl val="0"/>
      </c:catAx>
      <c:valAx>
        <c:axId val="-1390603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3906119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B88472">
            <a:lumMod val="40000"/>
            <a:lumOff val="60000"/>
          </a:srgbClr>
        </a:solidFill>
      </c:spPr>
    </c:sideWall>
    <c:backWall>
      <c:thickness val="0"/>
      <c:spPr>
        <a:solidFill>
          <a:srgbClr val="B88472">
            <a:lumMod val="40000"/>
            <a:lumOff val="60000"/>
          </a:srgbClr>
        </a:soli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2018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/>
          </c:spPr>
          <c:invertIfNegative val="0"/>
          <c:cat>
            <c:strRef>
              <c:f>Sayfa1!$A$2</c:f>
              <c:strCache>
                <c:ptCount val="1"/>
                <c:pt idx="0">
                  <c:v>Faal Sporcu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3333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2019</c:v>
                </c:pt>
              </c:strCache>
            </c:strRef>
          </c:tx>
          <c:spPr>
            <a:gradFill>
              <a:gsLst>
                <a:gs pos="0">
                  <a:srgbClr val="727CA3">
                    <a:tint val="66000"/>
                    <a:satMod val="160000"/>
                  </a:srgbClr>
                </a:gs>
                <a:gs pos="50000">
                  <a:srgbClr val="727CA3">
                    <a:tint val="44500"/>
                    <a:satMod val="160000"/>
                  </a:srgbClr>
                </a:gs>
                <a:gs pos="100000">
                  <a:srgbClr val="727CA3">
                    <a:tint val="23500"/>
                    <a:satMod val="160000"/>
                  </a:srgb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 prstMaterial="dkEdge"/>
          </c:spPr>
          <c:invertIfNegative val="0"/>
          <c:cat>
            <c:strRef>
              <c:f>Sayfa1!$A$2</c:f>
              <c:strCache>
                <c:ptCount val="1"/>
                <c:pt idx="0">
                  <c:v>Faal Sporcu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15000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Sayfa1!$A$2</c:f>
              <c:strCache>
                <c:ptCount val="1"/>
                <c:pt idx="0">
                  <c:v>Faal Sporcu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20000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1390611424"/>
        <c:axId val="-1390613056"/>
        <c:axId val="0"/>
      </c:bar3DChart>
      <c:catAx>
        <c:axId val="-1390611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390613056"/>
        <c:crosses val="autoZero"/>
        <c:auto val="1"/>
        <c:lblAlgn val="ctr"/>
        <c:lblOffset val="100"/>
        <c:noMultiLvlLbl val="0"/>
      </c:catAx>
      <c:valAx>
        <c:axId val="-1390613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3906114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r-TR" dirty="0" smtClean="0"/>
              <a:t>FAAL GÖZETMEN SAYILARI</a:t>
            </a:r>
            <a:endParaRPr lang="tr-TR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B88472">
            <a:lumMod val="40000"/>
            <a:lumOff val="60000"/>
          </a:srgbClr>
        </a:solidFill>
      </c:spPr>
    </c:sideWall>
    <c:backWall>
      <c:thickness val="0"/>
      <c:spPr>
        <a:solidFill>
          <a:srgbClr val="B88472">
            <a:lumMod val="40000"/>
            <a:lumOff val="60000"/>
          </a:srgbClr>
        </a:soli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FAAL GÖZETMEN SAYILARI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/>
          </c:spPr>
          <c:invertIfNegative val="0"/>
          <c:dLbls>
            <c:dLbl>
              <c:idx val="0"/>
              <c:layout>
                <c:manualLayout>
                  <c:x val="1.4820948932844873E-2"/>
                  <c:y val="-4.30169005611843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6303043826129498E-2"/>
                  <c:y val="8.6033801122368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gradFill>
                <a:gsLst>
                  <a:gs pos="0">
                    <a:srgbClr val="727CA3">
                      <a:tint val="66000"/>
                      <a:satMod val="160000"/>
                    </a:srgbClr>
                  </a:gs>
                  <a:gs pos="50000">
                    <a:srgbClr val="727CA3">
                      <a:tint val="44500"/>
                      <a:satMod val="160000"/>
                    </a:srgbClr>
                  </a:gs>
                  <a:gs pos="100000">
                    <a:srgbClr val="727CA3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Sayfa1!$A$2:$A$4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Sayfa1!$B$2:$B$4</c:f>
              <c:numCache>
                <c:formatCode>General</c:formatCode>
                <c:ptCount val="3"/>
                <c:pt idx="0">
                  <c:v>23</c:v>
                </c:pt>
                <c:pt idx="1">
                  <c:v>55</c:v>
                </c:pt>
                <c:pt idx="2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1390604896"/>
        <c:axId val="-1390597824"/>
        <c:axId val="0"/>
      </c:bar3DChart>
      <c:catAx>
        <c:axId val="-139060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390597824"/>
        <c:crosses val="autoZero"/>
        <c:auto val="1"/>
        <c:lblAlgn val="ctr"/>
        <c:lblOffset val="100"/>
        <c:noMultiLvlLbl val="0"/>
      </c:catAx>
      <c:valAx>
        <c:axId val="-1390597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3906048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B88472">
            <a:lumMod val="40000"/>
            <a:lumOff val="60000"/>
          </a:srgbClr>
        </a:solidFill>
      </c:spPr>
    </c:sideWall>
    <c:backWall>
      <c:thickness val="0"/>
      <c:spPr>
        <a:solidFill>
          <a:srgbClr val="B88472">
            <a:lumMod val="40000"/>
            <a:lumOff val="60000"/>
          </a:srgbClr>
        </a:soli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2018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/>
          </c:spPr>
          <c:invertIfNegative val="0"/>
          <c:dLbls>
            <c:spPr>
              <a:gradFill>
                <a:gsLst>
                  <a:gs pos="0">
                    <a:srgbClr val="727CA3">
                      <a:tint val="66000"/>
                      <a:satMod val="160000"/>
                    </a:srgbClr>
                  </a:gs>
                  <a:gs pos="50000">
                    <a:srgbClr val="727CA3">
                      <a:tint val="44500"/>
                      <a:satMod val="160000"/>
                    </a:srgbClr>
                  </a:gs>
                  <a:gs pos="100000">
                    <a:srgbClr val="727CA3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txPr>
              <a:bodyPr rot="-5400000" vert="horz"/>
              <a:lstStyle/>
              <a:p>
                <a:pPr>
                  <a:defRPr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MADALYA SAYISI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2019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/>
          </c:spPr>
          <c:invertIfNegative val="0"/>
          <c:dLbls>
            <c:spPr>
              <a:gradFill>
                <a:gsLst>
                  <a:gs pos="0">
                    <a:srgbClr val="727CA3">
                      <a:tint val="66000"/>
                      <a:satMod val="160000"/>
                    </a:srgbClr>
                  </a:gs>
                  <a:gs pos="50000">
                    <a:srgbClr val="727CA3">
                      <a:tint val="44500"/>
                      <a:satMod val="160000"/>
                    </a:srgbClr>
                  </a:gs>
                  <a:gs pos="100000">
                    <a:srgbClr val="727CA3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txPr>
              <a:bodyPr rot="-5400000" vert="horz"/>
              <a:lstStyle/>
              <a:p>
                <a:pPr>
                  <a:defRPr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MADALYA SAYISI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2020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/>
          </c:spPr>
          <c:invertIfNegative val="0"/>
          <c:dLbls>
            <c:spPr>
              <a:gradFill>
                <a:gsLst>
                  <a:gs pos="0">
                    <a:srgbClr val="727CA3">
                      <a:tint val="66000"/>
                      <a:satMod val="160000"/>
                    </a:srgbClr>
                  </a:gs>
                  <a:gs pos="50000">
                    <a:srgbClr val="727CA3">
                      <a:tint val="44500"/>
                      <a:satMod val="160000"/>
                    </a:srgbClr>
                  </a:gs>
                  <a:gs pos="100000">
                    <a:srgbClr val="727CA3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txPr>
              <a:bodyPr rot="-5400000" vert="horz"/>
              <a:lstStyle/>
              <a:p>
                <a:pPr>
                  <a:defRPr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MADALYA SAYISI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1390602176"/>
        <c:axId val="-1390600000"/>
        <c:axId val="0"/>
      </c:bar3DChart>
      <c:catAx>
        <c:axId val="-1390602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</c:spPr>
        <c:crossAx val="-1390600000"/>
        <c:crosses val="autoZero"/>
        <c:auto val="1"/>
        <c:lblAlgn val="ctr"/>
        <c:lblOffset val="100"/>
        <c:noMultiLvlLbl val="0"/>
      </c:catAx>
      <c:valAx>
        <c:axId val="-1390600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3906021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rgbClr val="B88472">
            <a:lumMod val="40000"/>
            <a:lumOff val="60000"/>
          </a:srgbClr>
        </a:solidFill>
      </c:spPr>
    </c:sideWall>
    <c:backWall>
      <c:thickness val="0"/>
      <c:spPr>
        <a:solidFill>
          <a:srgbClr val="B88472">
            <a:lumMod val="40000"/>
            <a:lumOff val="60000"/>
          </a:srgbClr>
        </a:soli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2018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/>
          </c:spPr>
          <c:invertIfNegative val="0"/>
          <c:dLbls>
            <c:spPr>
              <a:gradFill>
                <a:gsLst>
                  <a:gs pos="0">
                    <a:srgbClr val="727CA3">
                      <a:tint val="66000"/>
                      <a:satMod val="160000"/>
                    </a:srgbClr>
                  </a:gs>
                  <a:gs pos="50000">
                    <a:srgbClr val="727CA3">
                      <a:tint val="44500"/>
                      <a:satMod val="160000"/>
                    </a:srgbClr>
                  </a:gs>
                  <a:gs pos="100000">
                    <a:srgbClr val="727CA3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txPr>
              <a:bodyPr rot="-5400000" vert="horz"/>
              <a:lstStyle/>
              <a:p>
                <a:pPr>
                  <a:defRPr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Sayfa1!$A$2:$A$5</c:f>
              <c:strCache>
                <c:ptCount val="4"/>
                <c:pt idx="0">
                  <c:v>SGM</c:v>
                </c:pt>
                <c:pt idx="1">
                  <c:v>SPOR TOTO</c:v>
                </c:pt>
                <c:pt idx="2">
                  <c:v>ÖZGELİR</c:v>
                </c:pt>
                <c:pt idx="3">
                  <c:v>TOPLAM GELİR 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1500000</c:v>
                </c:pt>
                <c:pt idx="1">
                  <c:v>12000000</c:v>
                </c:pt>
                <c:pt idx="2">
                  <c:v>15000000</c:v>
                </c:pt>
                <c:pt idx="3">
                  <c:v>28500000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2019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/>
          </c:spPr>
          <c:invertIfNegative val="0"/>
          <c:dLbls>
            <c:spPr>
              <a:gradFill>
                <a:gsLst>
                  <a:gs pos="0">
                    <a:srgbClr val="727CA3">
                      <a:tint val="66000"/>
                      <a:satMod val="160000"/>
                    </a:srgbClr>
                  </a:gs>
                  <a:gs pos="50000">
                    <a:srgbClr val="727CA3">
                      <a:tint val="44500"/>
                      <a:satMod val="160000"/>
                    </a:srgbClr>
                  </a:gs>
                  <a:gs pos="100000">
                    <a:srgbClr val="727CA3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txPr>
              <a:bodyPr rot="-5400000" vert="horz"/>
              <a:lstStyle/>
              <a:p>
                <a:pPr>
                  <a:defRPr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Sayfa1!$A$2:$A$5</c:f>
              <c:strCache>
                <c:ptCount val="4"/>
                <c:pt idx="0">
                  <c:v>SGM</c:v>
                </c:pt>
                <c:pt idx="1">
                  <c:v>SPOR TOTO</c:v>
                </c:pt>
                <c:pt idx="2">
                  <c:v>ÖZGELİR</c:v>
                </c:pt>
                <c:pt idx="3">
                  <c:v>TOPLAM GELİR </c:v>
                </c:pt>
              </c:strCache>
            </c:strRef>
          </c:cat>
          <c:val>
            <c:numRef>
              <c:f>Sayfa1!$C$2:$C$5</c:f>
              <c:numCache>
                <c:formatCode>General</c:formatCode>
                <c:ptCount val="4"/>
                <c:pt idx="0">
                  <c:v>1500000</c:v>
                </c:pt>
                <c:pt idx="1">
                  <c:v>2000000</c:v>
                </c:pt>
                <c:pt idx="2">
                  <c:v>15000000</c:v>
                </c:pt>
                <c:pt idx="3">
                  <c:v>18500000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2020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dkEdge"/>
          </c:spPr>
          <c:invertIfNegative val="0"/>
          <c:dLbls>
            <c:spPr>
              <a:gradFill>
                <a:gsLst>
                  <a:gs pos="0">
                    <a:srgbClr val="727CA3">
                      <a:tint val="66000"/>
                      <a:satMod val="160000"/>
                    </a:srgbClr>
                  </a:gs>
                  <a:gs pos="50000">
                    <a:srgbClr val="727CA3">
                      <a:tint val="44500"/>
                      <a:satMod val="160000"/>
                    </a:srgbClr>
                  </a:gs>
                  <a:gs pos="100000">
                    <a:srgbClr val="727CA3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txPr>
              <a:bodyPr rot="-5400000" vert="horz"/>
              <a:lstStyle/>
              <a:p>
                <a:pPr>
                  <a:defRPr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Sayfa1!$A$2:$A$5</c:f>
              <c:strCache>
                <c:ptCount val="4"/>
                <c:pt idx="0">
                  <c:v>SGM</c:v>
                </c:pt>
                <c:pt idx="1">
                  <c:v>SPOR TOTO</c:v>
                </c:pt>
                <c:pt idx="2">
                  <c:v>ÖZGELİR</c:v>
                </c:pt>
                <c:pt idx="3">
                  <c:v>TOPLAM GELİR </c:v>
                </c:pt>
              </c:strCache>
            </c:strRef>
          </c:cat>
          <c:val>
            <c:numRef>
              <c:f>Sayfa1!$D$2:$D$5</c:f>
              <c:numCache>
                <c:formatCode>General</c:formatCode>
                <c:ptCount val="4"/>
                <c:pt idx="0">
                  <c:v>1000000</c:v>
                </c:pt>
                <c:pt idx="1">
                  <c:v>15000000</c:v>
                </c:pt>
                <c:pt idx="2">
                  <c:v>25000000</c:v>
                </c:pt>
                <c:pt idx="3">
                  <c:v>41000000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1390610336"/>
        <c:axId val="-1390601088"/>
        <c:axId val="0"/>
      </c:bar3DChart>
      <c:catAx>
        <c:axId val="-1390610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</c:spPr>
        <c:crossAx val="-1390601088"/>
        <c:crosses val="autoZero"/>
        <c:auto val="1"/>
        <c:lblAlgn val="ctr"/>
        <c:lblOffset val="100"/>
        <c:noMultiLvlLbl val="0"/>
      </c:catAx>
      <c:valAx>
        <c:axId val="-1390601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3906103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1.0004929349326062E-2"/>
          <c:y val="9.425277484993598E-2"/>
          <c:w val="0.57960224250399828"/>
          <c:h val="0.8772358264925334"/>
        </c:manualLayout>
      </c:layout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Gelir Dağılım Oranları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spPr>
              <a:gradFill>
                <a:gsLst>
                  <a:gs pos="0">
                    <a:srgbClr val="727CA3">
                      <a:tint val="66000"/>
                      <a:satMod val="160000"/>
                    </a:srgbClr>
                  </a:gs>
                  <a:gs pos="50000">
                    <a:srgbClr val="727CA3">
                      <a:tint val="44500"/>
                      <a:satMod val="160000"/>
                    </a:srgbClr>
                  </a:gs>
                  <a:gs pos="100000">
                    <a:srgbClr val="727CA3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Sayfa1!$A$2:$A$14</c:f>
              <c:strCache>
                <c:ptCount val="13"/>
                <c:pt idx="0">
                  <c:v>SHGM Yardımı</c:v>
                </c:pt>
                <c:pt idx="1">
                  <c:v>Spor Toto</c:v>
                </c:pt>
                <c:pt idx="2">
                  <c:v>Katılım Payı Gelirleri</c:v>
                </c:pt>
                <c:pt idx="3">
                  <c:v>Sp.Ant.Lisans,Vize Geliri</c:v>
                </c:pt>
                <c:pt idx="4">
                  <c:v>Müsabaka Katılım Geliri</c:v>
                </c:pt>
                <c:pt idx="5">
                  <c:v>Transfer Gelirleri</c:v>
                </c:pt>
                <c:pt idx="6">
                  <c:v>İtiraz Gelirleri</c:v>
                </c:pt>
                <c:pt idx="7">
                  <c:v>Ceza Gelirleri</c:v>
                </c:pt>
                <c:pt idx="8">
                  <c:v>Yayın Gelirleri</c:v>
                </c:pt>
                <c:pt idx="9">
                  <c:v>Eğitim Gelirleri</c:v>
                </c:pt>
                <c:pt idx="10">
                  <c:v>Sponsorluk Gelirleri</c:v>
                </c:pt>
                <c:pt idx="11">
                  <c:v>Reklam Gelirleri</c:v>
                </c:pt>
                <c:pt idx="12">
                  <c:v>Diğer Gelirler</c:v>
                </c:pt>
              </c:strCache>
            </c:strRef>
          </c:cat>
          <c:val>
            <c:numRef>
              <c:f>Sayfa1!$B$2:$B$14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877515667932501"/>
          <c:y val="0.10800444611581562"/>
          <c:w val="0.39217735758879835"/>
          <c:h val="0.83772055602174667"/>
        </c:manualLayout>
      </c:layout>
      <c:overlay val="0"/>
      <c:txPr>
        <a:bodyPr/>
        <a:lstStyle/>
        <a:p>
          <a:pPr>
            <a:defRPr sz="1500" baseline="0"/>
          </a:pPr>
          <a:endParaRPr lang="tr-TR"/>
        </a:p>
      </c:txPr>
    </c:legend>
    <c:plotVisOnly val="1"/>
    <c:dispBlanksAs val="zero"/>
    <c:showDLblsOverMax val="0"/>
  </c:chart>
  <c:spPr>
    <a:solidFill>
      <a:srgbClr val="B88472">
        <a:lumMod val="40000"/>
        <a:lumOff val="60000"/>
      </a:srgbClr>
    </a:solidFill>
  </c:spPr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Gider Dağılım Oranları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.00%" sourceLinked="0"/>
            <c:spPr>
              <a:gradFill>
                <a:gsLst>
                  <a:gs pos="0">
                    <a:srgbClr val="727CA3">
                      <a:tint val="66000"/>
                      <a:satMod val="160000"/>
                    </a:srgbClr>
                  </a:gs>
                  <a:gs pos="50000">
                    <a:srgbClr val="727CA3">
                      <a:tint val="44500"/>
                      <a:satMod val="160000"/>
                    </a:srgbClr>
                  </a:gs>
                  <a:gs pos="100000">
                    <a:srgbClr val="727CA3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dLblPos val="bestFit"/>
            <c:showLegendKey val="1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Sayfa1!$A$2:$A$12</c:f>
              <c:strCache>
                <c:ptCount val="11"/>
                <c:pt idx="0">
                  <c:v>Yurtiçi Faaliyet Giderleri</c:v>
                </c:pt>
                <c:pt idx="1">
                  <c:v>Yurtdışı Faaliyet Giderleri</c:v>
                </c:pt>
                <c:pt idx="2">
                  <c:v>Yurtiçi Kamp Giderleri</c:v>
                </c:pt>
                <c:pt idx="3">
                  <c:v>Yurtdışı Kamp Giderleri</c:v>
                </c:pt>
                <c:pt idx="4">
                  <c:v>Eğitim Giderleri </c:v>
                </c:pt>
                <c:pt idx="5">
                  <c:v>Altyapı Giderleri</c:v>
                </c:pt>
                <c:pt idx="6">
                  <c:v>Proje Giderleri</c:v>
                </c:pt>
                <c:pt idx="7">
                  <c:v>Malzeme Alım Giderleri</c:v>
                </c:pt>
                <c:pt idx="8">
                  <c:v>Personel Giderleri</c:v>
                </c:pt>
                <c:pt idx="9">
                  <c:v>Büro Giderleri</c:v>
                </c:pt>
                <c:pt idx="10">
                  <c:v>Diğer Giderler</c:v>
                </c:pt>
              </c:strCache>
            </c:strRef>
          </c:cat>
          <c:val>
            <c:numRef>
              <c:f>Sayfa1!$B$2:$B$12</c:f>
              <c:numCache>
                <c:formatCode>#,##0.00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937920125578488"/>
          <c:y val="0.11607086046460049"/>
          <c:w val="0.3114254608046943"/>
          <c:h val="0.83103812114982645"/>
        </c:manualLayout>
      </c:layout>
      <c:overlay val="0"/>
      <c:txPr>
        <a:bodyPr/>
        <a:lstStyle/>
        <a:p>
          <a:pPr>
            <a:defRPr sz="1540" baseline="0"/>
          </a:pPr>
          <a:endParaRPr lang="tr-TR"/>
        </a:p>
      </c:txPr>
    </c:legend>
    <c:plotVisOnly val="1"/>
    <c:dispBlanksAs val="zero"/>
    <c:showDLblsOverMax val="0"/>
  </c:chart>
  <c:spPr>
    <a:solidFill>
      <a:schemeClr val="accent5">
        <a:lumMod val="40000"/>
        <a:lumOff val="60000"/>
      </a:schemeClr>
    </a:solidFill>
  </c:spPr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Gider Dağılım Oranları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.00%" sourceLinked="0"/>
            <c:spPr>
              <a:gradFill>
                <a:gsLst>
                  <a:gs pos="0">
                    <a:srgbClr val="727CA3">
                      <a:tint val="66000"/>
                      <a:satMod val="160000"/>
                    </a:srgbClr>
                  </a:gs>
                  <a:gs pos="50000">
                    <a:srgbClr val="727CA3">
                      <a:tint val="44500"/>
                      <a:satMod val="160000"/>
                    </a:srgbClr>
                  </a:gs>
                  <a:gs pos="100000">
                    <a:srgbClr val="727CA3">
                      <a:tint val="23500"/>
                      <a:satMod val="160000"/>
                    </a:srgbClr>
                  </a:gs>
                </a:gsLst>
                <a:lin ang="5400000" scaled="0"/>
              </a:gradFill>
            </c:spPr>
            <c:dLblPos val="bestFit"/>
            <c:showLegendKey val="1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Sayfa1!$A$2:$A$12</c:f>
              <c:strCache>
                <c:ptCount val="11"/>
                <c:pt idx="0">
                  <c:v>Yurtiçi Faaliyet Giderleri</c:v>
                </c:pt>
                <c:pt idx="1">
                  <c:v>Yurtdışı Faaliyet Giderleri</c:v>
                </c:pt>
                <c:pt idx="2">
                  <c:v>Yurtiçi Kamp Giderleri</c:v>
                </c:pt>
                <c:pt idx="3">
                  <c:v>Yurtdışı Kamp Giderleri</c:v>
                </c:pt>
                <c:pt idx="4">
                  <c:v>Eğitim Giderleri </c:v>
                </c:pt>
                <c:pt idx="5">
                  <c:v>Altyapı Giderleri</c:v>
                </c:pt>
                <c:pt idx="6">
                  <c:v>Proje Giderleri</c:v>
                </c:pt>
                <c:pt idx="7">
                  <c:v>Malzeme Alım Giderleri</c:v>
                </c:pt>
                <c:pt idx="8">
                  <c:v>Personel Giderleri</c:v>
                </c:pt>
                <c:pt idx="9">
                  <c:v>Büro Giderleri</c:v>
                </c:pt>
                <c:pt idx="10">
                  <c:v>Diğer Giderler</c:v>
                </c:pt>
              </c:strCache>
            </c:strRef>
          </c:cat>
          <c:val>
            <c:numRef>
              <c:f>Sayfa1!$B$2:$B$12</c:f>
              <c:numCache>
                <c:formatCode>#,##0.00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937920125578533"/>
          <c:y val="0.11607086046460049"/>
          <c:w val="0.31142546080469452"/>
          <c:h val="0.83103812114982645"/>
        </c:manualLayout>
      </c:layout>
      <c:overlay val="0"/>
      <c:txPr>
        <a:bodyPr/>
        <a:lstStyle/>
        <a:p>
          <a:pPr>
            <a:defRPr sz="1540" baseline="0"/>
          </a:pPr>
          <a:endParaRPr lang="tr-TR"/>
        </a:p>
      </c:txPr>
    </c:legend>
    <c:plotVisOnly val="1"/>
    <c:dispBlanksAs val="zero"/>
    <c:showDLblsOverMax val="0"/>
  </c:chart>
  <c:spPr>
    <a:solidFill>
      <a:schemeClr val="accent5">
        <a:lumMod val="40000"/>
        <a:lumOff val="60000"/>
      </a:schemeClr>
    </a:solidFill>
  </c:spPr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655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655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3F555CE9-A5DB-4228-8578-56BC59C6C2E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706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28663"/>
            <a:ext cx="4857750" cy="3643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4863"/>
            <a:ext cx="5486400" cy="43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655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655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FC9BCEE0-2A02-4B72-875E-4356A8D39CB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4338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D167C2-CEE3-4DC7-B778-F155AC17564F}" type="slidenum">
              <a:rPr lang="tr-TR" smtClean="0"/>
              <a:pPr/>
              <a:t>1</a:t>
            </a:fld>
            <a:endParaRPr lang="tr-TR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528192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tr-T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3513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tr-TR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4763" cy="1752600"/>
          </a:xfrm>
        </p:spPr>
        <p:txBody>
          <a:bodyPr/>
          <a:lstStyle>
            <a:lvl1pPr>
              <a:defRPr sz="5100"/>
            </a:lvl1pPr>
          </a:lstStyle>
          <a:p>
            <a:r>
              <a:rPr lang="tr-TR" altLang="en-US"/>
              <a:t>Asıl başlık stili için tıklatın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tr-TR" altLang="en-US"/>
              <a:t>Asıl alt başlık stilini düzenlemek için tıklatın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1F6C8-079A-49BB-8B44-62616DBEF6A5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63D98-3739-405E-B1D5-7DF91BB678CD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D8E3C-2D81-48AE-8C00-73A1865E49E4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53C96-E625-464C-A6D6-9C79A17252C3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58842-9886-46F2-A74D-1F38F43471CB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09287-45F7-4B25-9CB6-836EDAA02920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2C605-F0F5-466F-ADCA-7FB774F124A7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9EC7C-FFB8-4DB7-8533-645E4D76DFBB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A492E-9B6B-405D-BBA4-18A183BFBFAD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7E2C6-02AC-453E-8CAA-656A46B593D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C8081-EC02-41CA-BC71-E4C84C2DC1C4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AB64C-B6CE-4C17-9736-9AB19A44873E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7" rIns="91416" bIns="457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7" rIns="91416" bIns="457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metin stillerini düzenlemek için tıklatın</a:t>
            </a:r>
          </a:p>
          <a:p>
            <a:pPr lvl="1"/>
            <a:r>
              <a:rPr lang="tr-TR" altLang="en-US" smtClean="0"/>
              <a:t>İkinci düzey</a:t>
            </a:r>
          </a:p>
          <a:p>
            <a:pPr lvl="2"/>
            <a:r>
              <a:rPr lang="tr-TR" altLang="en-US" smtClean="0"/>
              <a:t>Üçüncü düzey</a:t>
            </a:r>
          </a:p>
          <a:p>
            <a:pPr lvl="3"/>
            <a:r>
              <a:rPr lang="tr-TR" altLang="en-US" smtClean="0"/>
              <a:t>Dördüncü düzey</a:t>
            </a:r>
          </a:p>
          <a:p>
            <a:pPr lvl="4"/>
            <a:r>
              <a:rPr lang="tr-TR" altLang="en-US" smtClean="0"/>
              <a:t>Beşinci düzey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7" rIns="91416" bIns="4570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+mj-lt"/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7" rIns="91416" bIns="45707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>
                <a:latin typeface="+mj-lt"/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07" rIns="91416" bIns="4570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+mj-lt"/>
              </a:defRPr>
            </a:lvl1pPr>
          </a:lstStyle>
          <a:p>
            <a:pPr>
              <a:defRPr/>
            </a:pPr>
            <a:fld id="{E2061E07-F708-4304-A15A-2DFADF353FF0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  <p:sp>
        <p:nvSpPr>
          <p:cNvPr id="1536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tr-TR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1900">
          <a:solidFill>
            <a:schemeClr val="tx1"/>
          </a:solidFill>
          <a:latin typeface="+mn-lt"/>
        </a:defRPr>
      </a:lvl4pPr>
      <a:lvl5pPr marL="1681163" indent="-341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5pPr>
      <a:lvl6pPr marL="2138363" indent="-341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6pPr>
      <a:lvl7pPr marL="2595563" indent="-341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7pPr>
      <a:lvl8pPr marL="3052763" indent="-341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8pPr>
      <a:lvl9pPr marL="3509963" indent="-341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8582" y="723900"/>
            <a:ext cx="7624763" cy="1752600"/>
          </a:xfrm>
        </p:spPr>
        <p:txBody>
          <a:bodyPr/>
          <a:lstStyle/>
          <a:p>
            <a:pPr algn="ctr" eaLnBrk="1" hangingPunct="1"/>
            <a:r>
              <a:rPr lang="tr-TR" sz="4800" b="1" dirty="0" smtClean="0">
                <a:solidFill>
                  <a:schemeClr val="accent5">
                    <a:lumMod val="75000"/>
                  </a:schemeClr>
                </a:solidFill>
              </a:rPr>
              <a:t>TÜRKİYE </a:t>
            </a:r>
            <a:br>
              <a:rPr lang="tr-TR" sz="48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tr-TR" sz="4800" b="1" dirty="0" smtClean="0">
                <a:solidFill>
                  <a:schemeClr val="accent5">
                    <a:lumMod val="75000"/>
                  </a:schemeClr>
                </a:solidFill>
              </a:rPr>
              <a:t>OTOMOBİL SPORLARI</a:t>
            </a:r>
            <a:br>
              <a:rPr lang="tr-TR" sz="48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tr-TR" sz="4800" b="1" dirty="0" smtClean="0">
                <a:solidFill>
                  <a:schemeClr val="accent5">
                    <a:lumMod val="75000"/>
                  </a:schemeClr>
                </a:solidFill>
              </a:rPr>
              <a:t>FEDERASYONU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9039" y="4348981"/>
            <a:ext cx="6553200" cy="1752600"/>
          </a:xfrm>
        </p:spPr>
        <p:txBody>
          <a:bodyPr/>
          <a:lstStyle/>
          <a:p>
            <a:pPr eaLnBrk="1" hangingPunct="1"/>
            <a:r>
              <a:rPr lang="tr-TR" b="1" dirty="0" smtClean="0"/>
              <a:t>FEDERASYON BAŞKANI :</a:t>
            </a:r>
          </a:p>
          <a:p>
            <a:pPr eaLnBrk="1" hangingPunct="1"/>
            <a:r>
              <a:rPr lang="tr-TR" b="1" dirty="0" smtClean="0"/>
              <a:t>FEDERASYON BAŞKAN VEKİLİ :</a:t>
            </a:r>
          </a:p>
          <a:p>
            <a:pPr eaLnBrk="1" hangingPunct="1"/>
            <a:r>
              <a:rPr lang="tr-TR" b="1" dirty="0" smtClean="0"/>
              <a:t>GENEL SEKRETERİ :</a:t>
            </a:r>
          </a:p>
          <a:p>
            <a:pPr eaLnBrk="1" hangingPunct="1"/>
            <a:r>
              <a:rPr lang="tr-TR" b="1" dirty="0" smtClean="0"/>
              <a:t> </a:t>
            </a:r>
          </a:p>
          <a:p>
            <a:pPr eaLnBrk="1" hangingPunct="1"/>
            <a:endParaRPr lang="tr-TR" b="1" dirty="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7" rIns="91416" bIns="45707"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tr-T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422400"/>
          </a:xfrm>
        </p:spPr>
        <p:txBody>
          <a:bodyPr/>
          <a:lstStyle/>
          <a:p>
            <a:pPr eaLnBrk="1" hangingPunct="1"/>
            <a:r>
              <a:rPr lang="tr-TR" sz="2400" b="1" dirty="0">
                <a:solidFill>
                  <a:schemeClr val="accent5">
                    <a:lumMod val="75000"/>
                  </a:schemeClr>
                </a:solidFill>
              </a:rPr>
              <a:t>8</a:t>
            </a:r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. 2020 YILINDA SPORCULARINIZIN / TAKIMLARINIZIN DÜNYA  VE AVRUPA KLASMANINDAKİ YERİ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38923" name="Group 11"/>
          <p:cNvGraphicFramePr>
            <a:graphicFrameLocks noGrp="1"/>
          </p:cNvGraphicFramePr>
          <p:nvPr>
            <p:ph type="tbl" idx="1"/>
          </p:nvPr>
        </p:nvGraphicFramePr>
        <p:xfrm>
          <a:off x="468313" y="1571612"/>
          <a:ext cx="8229600" cy="50006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229600"/>
              </a:tblGrid>
              <a:tr h="5000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Ayrılan alanı aşmadan doldurunuz.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400" b="1" dirty="0">
                <a:solidFill>
                  <a:schemeClr val="accent5">
                    <a:lumMod val="75000"/>
                  </a:schemeClr>
                </a:solidFill>
              </a:rPr>
              <a:t>9</a:t>
            </a:r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. 2020 YILINDA TÜRKİYE’DE DÜZENLENEN ULUSLARARASI ŞAMPİYONALAR</a:t>
            </a:r>
          </a:p>
        </p:txBody>
      </p:sp>
      <p:graphicFrame>
        <p:nvGraphicFramePr>
          <p:cNvPr id="4" name="Group 57"/>
          <p:cNvGraphicFramePr>
            <a:graphicFrameLocks noGrp="1"/>
          </p:cNvGraphicFramePr>
          <p:nvPr/>
        </p:nvGraphicFramePr>
        <p:xfrm>
          <a:off x="500034" y="1285860"/>
          <a:ext cx="8163289" cy="488924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378839"/>
                <a:gridCol w="557530"/>
                <a:gridCol w="712470"/>
                <a:gridCol w="1075862"/>
                <a:gridCol w="1275958"/>
                <a:gridCol w="1285884"/>
                <a:gridCol w="928694"/>
                <a:gridCol w="948052"/>
              </a:tblGrid>
              <a:tr h="8711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FAALİYETİN ADI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YERİ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TARİHİ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KATILAN YABANCI SP. SAYISI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ÖNGÖRÜLEN HARCAMA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GERÇEKLEŞEN HARCAMA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ALINAN KATILIM PAYI TOPLAMI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ÖNGÖRÜLENDEN FAZLA HARCAMALARIN NEDENİ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(VARSA )</a:t>
                      </a:r>
                    </a:p>
                  </a:txBody>
                  <a:tcPr marL="36000" marR="36000" anchor="ctr" horzOverflow="overflow"/>
                </a:tc>
              </a:tr>
              <a:tr h="668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68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66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66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68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6807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GENEL TOPLAM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10. 2020 YILINDA YURTDIŞINDA KATILINILAN ULUSLARARASI ŞAMPİYONALAR</a:t>
            </a:r>
            <a:endParaRPr lang="tr-TR" sz="2400" dirty="0"/>
          </a:p>
        </p:txBody>
      </p:sp>
      <p:graphicFrame>
        <p:nvGraphicFramePr>
          <p:cNvPr id="4" name="Group 57"/>
          <p:cNvGraphicFramePr>
            <a:graphicFrameLocks noGrp="1"/>
          </p:cNvGraphicFramePr>
          <p:nvPr/>
        </p:nvGraphicFramePr>
        <p:xfrm>
          <a:off x="142875" y="1142984"/>
          <a:ext cx="8821612" cy="474027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136863"/>
                <a:gridCol w="1248332"/>
                <a:gridCol w="1135482"/>
                <a:gridCol w="1424083"/>
                <a:gridCol w="1403632"/>
                <a:gridCol w="1473220"/>
              </a:tblGrid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FAALİYETİN ADI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YERİ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TARİHİ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KAFİLEDEKİ SP. SAYISI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ÖNGÖRÜLEN HARCAMA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GERÇEKLEŞEN HARCAMA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GENEL TOPLAM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42852"/>
            <a:ext cx="8229600" cy="1139825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11.2021 YILI İÇİN FEDERASYONUNUZ TARAFINDAN TALİP OLUNAN VE ORGANİZASYONU ALINAN ULUSLARARASI FAALİYETLER İLE YAKLAŞIK MALİYETLERİ NELERDİR?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206861" name="Group 13"/>
          <p:cNvGraphicFramePr>
            <a:graphicFrameLocks noGrp="1"/>
          </p:cNvGraphicFramePr>
          <p:nvPr>
            <p:ph type="tbl" idx="1"/>
          </p:nvPr>
        </p:nvGraphicFramePr>
        <p:xfrm>
          <a:off x="428596" y="1643050"/>
          <a:ext cx="8229600" cy="50006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229600"/>
              </a:tblGrid>
              <a:tr h="5000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Ayrılan alanı aşmadan doldurunuz.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4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48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846931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12.YILLAR İTİBARİYLE FEDERASYON GELİR DAĞILIMI</a:t>
            </a:r>
            <a:endParaRPr lang="tr-T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Group 14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93781632"/>
              </p:ext>
            </p:extLst>
          </p:nvPr>
        </p:nvGraphicFramePr>
        <p:xfrm>
          <a:off x="642910" y="857232"/>
          <a:ext cx="7786740" cy="2007839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791034"/>
                <a:gridCol w="912731"/>
                <a:gridCol w="851883"/>
                <a:gridCol w="851883"/>
                <a:gridCol w="912731"/>
                <a:gridCol w="809098"/>
                <a:gridCol w="803394"/>
                <a:gridCol w="926993"/>
                <a:gridCol w="926993"/>
              </a:tblGrid>
              <a:tr h="504055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2018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2019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2020</a:t>
                      </a:r>
                      <a:endParaRPr kumimoji="0" lang="tr-T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8156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SHGM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SPOR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TOTO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ÖZGELİR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SHGM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SPOR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TOTO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ÖZGELİR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SHGM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SPOR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TOTO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ÖZGELİR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1.500.000</a:t>
                      </a:r>
                      <a:endParaRPr kumimoji="0" lang="tr-T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12.000.000</a:t>
                      </a:r>
                      <a:endParaRPr kumimoji="0" lang="tr-T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15.000.000</a:t>
                      </a:r>
                      <a:endParaRPr kumimoji="0" lang="tr-T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1.500.000</a:t>
                      </a:r>
                      <a:endParaRPr kumimoji="0" lang="tr-T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12.000.000</a:t>
                      </a:r>
                      <a:endParaRPr kumimoji="0" lang="tr-T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15.000.000</a:t>
                      </a:r>
                      <a:endParaRPr kumimoji="0" lang="tr-T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1.000.000</a:t>
                      </a:r>
                      <a:endParaRPr kumimoji="0" lang="tr-T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15.000.000</a:t>
                      </a:r>
                      <a:endParaRPr kumimoji="0" lang="tr-T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25.000.000</a:t>
                      </a:r>
                      <a:endParaRPr kumimoji="0" lang="tr-T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50405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TOPLAM GELİR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TOPLAM GELİR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TOPLAM GELİR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5" name="4 Grafik"/>
          <p:cNvGraphicFramePr/>
          <p:nvPr/>
        </p:nvGraphicFramePr>
        <p:xfrm>
          <a:off x="642910" y="3212976"/>
          <a:ext cx="785818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1"/>
            <a:ext cx="8229600" cy="500042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13. 2020 YILI FEDERASYON GELİRLERİ</a:t>
            </a:r>
            <a:endParaRPr lang="tr-T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3 Tablo Yer Tutucusu"/>
          <p:cNvGraphicFramePr>
            <a:graphicFrameLocks noGrp="1"/>
          </p:cNvGraphicFramePr>
          <p:nvPr>
            <p:ph type="tbl" idx="1"/>
          </p:nvPr>
        </p:nvGraphicFramePr>
        <p:xfrm>
          <a:off x="485804" y="558604"/>
          <a:ext cx="8229600" cy="5883968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114800"/>
                <a:gridCol w="4114800"/>
              </a:tblGrid>
              <a:tr h="352881">
                <a:tc grid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FEDERASYON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GELİRLERİ                                                        TOPLAM</a:t>
                      </a:r>
                      <a:endParaRPr lang="tr-TR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44888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/>
                        <a:t>SHGM</a:t>
                      </a:r>
                      <a:r>
                        <a:rPr lang="tr-TR" sz="1200" baseline="0" dirty="0" smtClean="0"/>
                        <a:t> YARDIMI</a:t>
                      </a:r>
                      <a:endParaRPr lang="tr-TR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4888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/>
                        <a:t>SPOR </a:t>
                      </a:r>
                      <a:r>
                        <a:rPr lang="tr-TR" sz="1200" baseline="0" dirty="0" smtClean="0"/>
                        <a:t> TOTO (REKLAM GELİRİ)</a:t>
                      </a:r>
                      <a:endParaRPr lang="tr-TR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4888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/>
                        <a:t>KATILIM PAYI-BAŞVURU HARÇ.</a:t>
                      </a:r>
                      <a:endParaRPr lang="tr-TR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488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 smtClean="0"/>
                        <a:t>SPORCU-ANTRENÖR-HAKEM,</a:t>
                      </a:r>
                      <a:r>
                        <a:rPr lang="tr-TR" sz="1200" u="none" strike="noStrike" baseline="0" dirty="0" smtClean="0"/>
                        <a:t> </a:t>
                      </a:r>
                      <a:r>
                        <a:rPr lang="tr-TR" sz="1200" u="none" strike="noStrike" dirty="0" smtClean="0"/>
                        <a:t>TESCİL-VİZE-LİSANS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488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MİLLİ VE TEMSİLİ MÜSABAKA KATILIM GELİRİ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488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TRANSFER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488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İTİRAZ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488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CEZA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488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YAYIN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488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SPONSORLUK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488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REKLAM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488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EĞİTİM</a:t>
                      </a:r>
                      <a:r>
                        <a:rPr lang="tr-TR" sz="12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488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KİRA VE İŞLETME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488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 smtClean="0"/>
                        <a:t>ÜRÜN SATIŞ GELİRİ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488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ULUSLARARASI </a:t>
                      </a:r>
                      <a:r>
                        <a:rPr lang="tr-TR" sz="1200" u="none" strike="noStrike" dirty="0" smtClean="0"/>
                        <a:t>KURULUŞLAR </a:t>
                      </a:r>
                      <a:r>
                        <a:rPr lang="tr-TR" sz="1200" u="none" strike="noStrike" dirty="0"/>
                        <a:t>KATKI PAYI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488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DİĞER GELİRLER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596" y="285728"/>
            <a:ext cx="8229600" cy="1139825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14.2020 YILI FEDERASYON GELİRLERİNİN YÜZDE DAĞILIMI </a:t>
            </a:r>
          </a:p>
        </p:txBody>
      </p:sp>
      <p:graphicFrame>
        <p:nvGraphicFramePr>
          <p:cNvPr id="4" name="3 Grafik"/>
          <p:cNvGraphicFramePr/>
          <p:nvPr>
            <p:extLst>
              <p:ext uri="{D42A27DB-BD31-4B8C-83A1-F6EECF244321}">
                <p14:modId xmlns:p14="http://schemas.microsoft.com/office/powerpoint/2010/main" val="192036426"/>
              </p:ext>
            </p:extLst>
          </p:nvPr>
        </p:nvGraphicFramePr>
        <p:xfrm>
          <a:off x="428596" y="1214422"/>
          <a:ext cx="8001056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"/>
            <a:ext cx="8229600" cy="428604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15.2020 YILI FEDERASYON GİDERLERİ</a:t>
            </a:r>
            <a:endParaRPr lang="tr-T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3 Tablo Yer Tutucusu"/>
          <p:cNvGraphicFramePr>
            <a:graphicFrameLocks noGrp="1"/>
          </p:cNvGraphicFramePr>
          <p:nvPr>
            <p:ph type="tbl" idx="1"/>
          </p:nvPr>
        </p:nvGraphicFramePr>
        <p:xfrm>
          <a:off x="428596" y="487386"/>
          <a:ext cx="8301038" cy="5895456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186238"/>
                <a:gridCol w="4114800"/>
              </a:tblGrid>
              <a:tr h="340872">
                <a:tc grid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FEDERASYON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GİDERLERİ                                                          TOPLAM</a:t>
                      </a:r>
                      <a:endParaRPr lang="tr-TR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YURTİÇİ FAALİYET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YURTDIŞI FAALİYET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YURTİÇİ KAMP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YURTDIŞI KAMP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EĞİTİM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ALTYAPI </a:t>
                      </a:r>
                      <a:r>
                        <a:rPr lang="tr-TR" sz="1200" u="none" strike="noStrike" dirty="0" smtClean="0"/>
                        <a:t>ÇALIŞMALARI </a:t>
                      </a:r>
                      <a:r>
                        <a:rPr lang="tr-TR" sz="1200" u="none" strike="noStrike" dirty="0"/>
                        <a:t>GİDERİ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PROJE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SPOR MALZEMESİ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/>
                        <a:t>DEMİRBAŞ ALIM GİDERLERİ</a:t>
                      </a:r>
                      <a:endParaRPr lang="tr-TR" sz="12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PERSONEL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 smtClean="0"/>
                        <a:t>TOPLANTI</a:t>
                      </a:r>
                      <a:r>
                        <a:rPr lang="tr-TR" sz="1200" u="none" strike="noStrike" baseline="0" dirty="0" smtClean="0"/>
                        <a:t>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DİĞER ORGANİZASYON VE FAALİYET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 smtClean="0"/>
                        <a:t>DOPİNG </a:t>
                      </a:r>
                      <a:r>
                        <a:rPr lang="tr-TR" sz="1200" u="none" strike="noStrike" dirty="0"/>
                        <a:t>KONTROL VE ANALİZ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ÖDÜL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 smtClean="0"/>
                        <a:t>BÜRO</a:t>
                      </a:r>
                      <a:r>
                        <a:rPr lang="tr-TR" sz="1200" u="none" strike="noStrike" baseline="0" dirty="0" smtClean="0"/>
                        <a:t>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45606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/>
                        <a:t>DİĞER GİDERLER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472" y="277813"/>
            <a:ext cx="8572528" cy="579419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16.2020 YILI FEDERASYON GİDERLERİNİN YÜZDE DAĞILIMI </a:t>
            </a:r>
            <a:endParaRPr lang="tr-TR" sz="2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</a:endParaRPr>
          </a:p>
        </p:txBody>
      </p:sp>
      <p:graphicFrame>
        <p:nvGraphicFramePr>
          <p:cNvPr id="7" name="6 Grafik"/>
          <p:cNvGraphicFramePr/>
          <p:nvPr/>
        </p:nvGraphicFramePr>
        <p:xfrm>
          <a:off x="428596" y="1071546"/>
          <a:ext cx="8286808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17. 2020 YILI EĞİTİM-ALTYAPI PROGRAMLARI MALİ DÖKÜMLERİ</a:t>
            </a:r>
            <a:endParaRPr lang="tr-T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Group 57"/>
          <p:cNvGraphicFramePr>
            <a:graphicFrameLocks noGrp="1"/>
          </p:cNvGraphicFramePr>
          <p:nvPr/>
        </p:nvGraphicFramePr>
        <p:xfrm>
          <a:off x="252689" y="1142984"/>
          <a:ext cx="8605591" cy="474027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096211"/>
                <a:gridCol w="1224584"/>
                <a:gridCol w="1113881"/>
                <a:gridCol w="1396992"/>
                <a:gridCol w="1396992"/>
                <a:gridCol w="1376931"/>
              </a:tblGrid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FAALİYETİN ADI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YERİ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TARİHİ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EĞİTİM PROG. ADEDİ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KATILIMCI SAYISI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YAPILAN HARCAMA</a:t>
                      </a: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GENEL TOPLAM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85750"/>
            <a:ext cx="8229600" cy="1139825"/>
          </a:xfrm>
        </p:spPr>
        <p:txBody>
          <a:bodyPr/>
          <a:lstStyle/>
          <a:p>
            <a:pPr algn="ctr" eaLnBrk="1" hangingPunct="1"/>
            <a:r>
              <a:rPr lang="tr-TR" sz="3800" b="1" dirty="0" smtClean="0">
                <a:solidFill>
                  <a:schemeClr val="accent5">
                    <a:lumMod val="75000"/>
                  </a:schemeClr>
                </a:solidFill>
              </a:rPr>
              <a:t>FEDERASYONUN RESMİ LOGOSU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4149080"/>
            <a:ext cx="7850832" cy="156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7" rIns="91416" bIns="45707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1900">
                <a:solidFill>
                  <a:schemeClr val="tx1"/>
                </a:solidFill>
                <a:latin typeface="+mn-lt"/>
              </a:defRPr>
            </a:lvl4pPr>
            <a:lvl5pPr marL="168116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900">
                <a:solidFill>
                  <a:schemeClr val="tx1"/>
                </a:solidFill>
                <a:latin typeface="+mn-lt"/>
              </a:defRPr>
            </a:lvl5pPr>
            <a:lvl6pPr marL="2138363" indent="-341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900">
                <a:solidFill>
                  <a:schemeClr val="tx1"/>
                </a:solidFill>
                <a:latin typeface="+mn-lt"/>
              </a:defRPr>
            </a:lvl6pPr>
            <a:lvl7pPr marL="2595563" indent="-341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900">
                <a:solidFill>
                  <a:schemeClr val="tx1"/>
                </a:solidFill>
                <a:latin typeface="+mn-lt"/>
              </a:defRPr>
            </a:lvl7pPr>
            <a:lvl8pPr marL="3052763" indent="-341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900">
                <a:solidFill>
                  <a:schemeClr val="tx1"/>
                </a:solidFill>
                <a:latin typeface="+mn-lt"/>
              </a:defRPr>
            </a:lvl8pPr>
            <a:lvl9pPr marL="3509963" indent="-341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tr-TR" sz="1800" b="1" kern="0" dirty="0" smtClean="0"/>
              <a:t>FEDERASYON ADRES VE İLETİŞİM BİLGİLERİ:</a:t>
            </a:r>
          </a:p>
          <a:p>
            <a:pPr marL="0" indent="0" eaLnBrk="1" hangingPunct="1">
              <a:buNone/>
            </a:pPr>
            <a:endParaRPr lang="tr-TR" sz="1800" b="1" kern="0" dirty="0" smtClean="0"/>
          </a:p>
          <a:p>
            <a:pPr eaLnBrk="1" hangingPunct="1"/>
            <a:r>
              <a:rPr lang="tr-TR" sz="1800" b="1" kern="0" dirty="0" smtClean="0"/>
              <a:t>WEB ADRESİ VE SOSYAL MEDYA HESAPLARI :</a:t>
            </a:r>
          </a:p>
        </p:txBody>
      </p:sp>
    </p:spTree>
    <p:extLst>
      <p:ext uri="{BB962C8B-B14F-4D97-AF65-F5344CB8AC3E}">
        <p14:creationId xmlns:p14="http://schemas.microsoft.com/office/powerpoint/2010/main" val="270637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18. DİĞER GELİR VE GİDER AÇIKLAMALARI</a:t>
            </a:r>
            <a:endParaRPr lang="tr-T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3 Tablo Yer Tutucusu"/>
          <p:cNvGraphicFramePr>
            <a:graphicFrameLocks noGrp="1"/>
          </p:cNvGraphicFramePr>
          <p:nvPr>
            <p:ph type="tbl" idx="1"/>
          </p:nvPr>
        </p:nvGraphicFramePr>
        <p:xfrm>
          <a:off x="485804" y="1142984"/>
          <a:ext cx="8229600" cy="441452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571768"/>
                <a:gridCol w="1543032"/>
                <a:gridCol w="2600372"/>
                <a:gridCol w="1514428"/>
              </a:tblGrid>
              <a:tr h="256552">
                <a:tc gridSpan="2"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DİĞER  GELİRLER                 TOPLAM</a:t>
                      </a:r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tx1"/>
                          </a:solidFill>
                        </a:rPr>
                        <a:t>DİĞER GİDERLER                   TOPLAM</a:t>
                      </a:r>
                      <a:endParaRPr lang="tr-TR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tr-TR" sz="16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tr-TR" sz="16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tr-TR" sz="16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tr-TR" sz="16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19. FEDERASYONUN 2020 YIL SONU GENEL MALİ DURUMU</a:t>
            </a:r>
            <a:endParaRPr lang="tr-T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3 Tablo Yer Tutucusu"/>
          <p:cNvGraphicFramePr>
            <a:graphicFrameLocks noGrp="1"/>
          </p:cNvGraphicFramePr>
          <p:nvPr>
            <p:ph type="tbl" idx="1"/>
          </p:nvPr>
        </p:nvGraphicFramePr>
        <p:xfrm>
          <a:off x="142844" y="1600200"/>
          <a:ext cx="8786876" cy="282893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255268"/>
                <a:gridCol w="1255268"/>
                <a:gridCol w="1255268"/>
                <a:gridCol w="1255268"/>
                <a:gridCol w="1255268"/>
                <a:gridCol w="1255268"/>
                <a:gridCol w="1255268"/>
              </a:tblGrid>
              <a:tr h="1257296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r>
                        <a:rPr lang="tr-T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600" b="0" dirty="0" smtClean="0">
                          <a:solidFill>
                            <a:schemeClr val="tx1"/>
                          </a:solidFill>
                        </a:rPr>
                        <a:t>YILINDAN NAKİT DEVRİ</a:t>
                      </a:r>
                      <a:endParaRPr lang="tr-T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r>
                        <a:rPr lang="tr-T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600" b="0" dirty="0" smtClean="0">
                          <a:solidFill>
                            <a:schemeClr val="tx1"/>
                          </a:solidFill>
                        </a:rPr>
                        <a:t>YILINDAN BORÇ DEVRİ (-)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chemeClr val="tx1"/>
                          </a:solidFill>
                        </a:rPr>
                        <a:t>2020 YILI TOPLAM</a:t>
                      </a:r>
                      <a:r>
                        <a:rPr lang="tr-TR" sz="1600" b="0" baseline="0" dirty="0" smtClean="0">
                          <a:solidFill>
                            <a:schemeClr val="tx1"/>
                          </a:solidFill>
                        </a:rPr>
                        <a:t> GELİRİ</a:t>
                      </a:r>
                      <a:endParaRPr lang="tr-T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chemeClr val="tx1"/>
                          </a:solidFill>
                        </a:rPr>
                        <a:t>2020 YILI TOPLAM GİDERİ</a:t>
                      </a:r>
                      <a:endParaRPr lang="tr-T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chemeClr val="tx1"/>
                          </a:solidFill>
                        </a:rPr>
                        <a:t>2020 YIL</a:t>
                      </a:r>
                      <a:r>
                        <a:rPr lang="tr-TR" sz="1600" b="0" baseline="0" dirty="0" smtClean="0">
                          <a:solidFill>
                            <a:schemeClr val="tx1"/>
                          </a:solidFill>
                        </a:rPr>
                        <a:t> SONU NAKİT TOPLAMI</a:t>
                      </a:r>
                      <a:endParaRPr lang="tr-T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chemeClr val="tx1"/>
                          </a:solidFill>
                        </a:rPr>
                        <a:t>2021 YILINA  BORÇ DEVRİ</a:t>
                      </a:r>
                      <a:endParaRPr lang="tr-T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chemeClr val="tx1"/>
                          </a:solidFill>
                        </a:rPr>
                        <a:t>2021</a:t>
                      </a:r>
                    </a:p>
                    <a:p>
                      <a:pPr algn="ctr"/>
                      <a:r>
                        <a:rPr lang="tr-TR" sz="1600" b="0" baseline="0" dirty="0" smtClean="0">
                          <a:solidFill>
                            <a:schemeClr val="tx1"/>
                          </a:solidFill>
                        </a:rPr>
                        <a:t>DÖNEM BAŞI GENEL DURUM</a:t>
                      </a:r>
                      <a:r>
                        <a:rPr lang="tr-TR" sz="1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tr-T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518292">
                <a:tc>
                  <a:txBody>
                    <a:bodyPr/>
                    <a:lstStyle/>
                    <a:p>
                      <a:endParaRPr lang="tr-TR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4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214282" y="5000636"/>
          <a:ext cx="8715436" cy="164307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245062"/>
                <a:gridCol w="7470374"/>
              </a:tblGrid>
              <a:tr h="1643074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NOT :</a:t>
                      </a:r>
                      <a:endParaRPr lang="tr-T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2021 DÖNEM BAŞI GENEL DURUMU EKSİ(-) İSE NEDENLERİNİ</a:t>
                      </a:r>
                      <a:r>
                        <a:rPr lang="tr-TR" sz="1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BURADA AÇIKLAYINIZ.</a:t>
                      </a:r>
                      <a:endParaRPr lang="tr-T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1139825"/>
          </a:xfrm>
        </p:spPr>
        <p:txBody>
          <a:bodyPr/>
          <a:lstStyle/>
          <a:p>
            <a:pPr eaLnBrk="1" hangingPunct="1"/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20.2020 MALİ YILI İÇERİSİNDEKİ SPONSORLUK GELİRLERİ DÖKÜMÜ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52271" name="Group 47"/>
          <p:cNvGraphicFramePr>
            <a:graphicFrameLocks noGrp="1"/>
          </p:cNvGraphicFramePr>
          <p:nvPr/>
        </p:nvGraphicFramePr>
        <p:xfrm>
          <a:off x="250825" y="1646238"/>
          <a:ext cx="8642350" cy="26517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066925"/>
                <a:gridCol w="2244725"/>
                <a:gridCol w="2244725"/>
                <a:gridCol w="2085975"/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FAALİYETİN ADI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SPONSORUN ADI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SPONSORLUK BEDELİ (NAKDİ)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SPONSORLUK BEDELİ (AYNİ ) 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GENEL TOPLAM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67628" name="Rectangle 185"/>
          <p:cNvSpPr>
            <a:spLocks noChangeArrowheads="1"/>
          </p:cNvSpPr>
          <p:nvPr/>
        </p:nvSpPr>
        <p:spPr bwMode="auto">
          <a:xfrm>
            <a:off x="0" y="521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r-TR" sz="180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7544" y="5949280"/>
            <a:ext cx="8229600" cy="663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7" rIns="91416" bIns="4570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NOT: Bu bölümde sadece resmi sponsorluk sözleşmesi bulunan gelirler yazılacaktır.</a:t>
            </a:r>
            <a:endParaRPr kumimoji="0" lang="tr-TR" sz="1600" b="0" i="0" u="none" strike="noStrike" kern="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21. FEDERASYON GÖREVLİLERİNİN HARCIRAH MİKTARLARI</a:t>
            </a:r>
            <a:endParaRPr lang="tr-TR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53313" name="Group 65"/>
          <p:cNvGraphicFramePr>
            <a:graphicFrameLocks noGrp="1"/>
          </p:cNvGraphicFramePr>
          <p:nvPr>
            <p:ph type="tbl" idx="1"/>
          </p:nvPr>
        </p:nvGraphicFramePr>
        <p:xfrm>
          <a:off x="457200" y="1357313"/>
          <a:ext cx="8229600" cy="500189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743200"/>
                <a:gridCol w="2514600"/>
                <a:gridCol w="2971800"/>
              </a:tblGrid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GÖREVİ 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YURTİÇİ YOL HARCIRAHI                       (1 GÜNLÜK)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YURTDIŞI YOL HARCIRAHI    (1 GÜNLÜK )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Başkan 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Başkan V.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Yönetim kurulu Üyeleri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Genel Sekreter 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Personel 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Başhakem 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Yardımcı Hakem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Gözlemci 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Antrenör 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Sporcular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Spor elemanı 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Diğer</a:t>
                      </a: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22. SPORCU-GÖZETMEN  LİSANS VE  BELGE ÜCRETLERİ</a:t>
            </a:r>
          </a:p>
        </p:txBody>
      </p:sp>
      <p:graphicFrame>
        <p:nvGraphicFramePr>
          <p:cNvPr id="54313" name="Group 41"/>
          <p:cNvGraphicFramePr>
            <a:graphicFrameLocks noGrp="1"/>
          </p:cNvGraphicFramePr>
          <p:nvPr>
            <p:ph type="tbl" idx="1"/>
          </p:nvPr>
        </p:nvGraphicFramePr>
        <p:xfrm>
          <a:off x="468313" y="1268759"/>
          <a:ext cx="8435975" cy="368932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746365"/>
                <a:gridCol w="5689610"/>
              </a:tblGrid>
              <a:tr h="36001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SPORCU LİSANSLARI 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VİZE ÜCRETLERİ 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horzOverflow="overflow"/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LİSANS ÜCRETLERİ 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horzOverflow="overflow"/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GEÇİCİ TRANSFER ÜCRETİ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horzOverflow="overflow"/>
                </a:tc>
              </a:tr>
              <a:tr h="3603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GÖZETMEN LİSANSLARI 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GÖZETMEN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horzOverflow="overflow"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 GÖZETMEN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horzOverflow="overflow"/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 GÖZETMEN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horzOverflow="overflow"/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 GÖZETMEN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793733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23. 2021 YILI YURTİÇİ FAALİYETLERİ VE MALİ DÖKÜMLERİ     </a:t>
            </a:r>
            <a:b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</a:t>
            </a:r>
            <a:endParaRPr lang="tr-T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Group 57"/>
          <p:cNvGraphicFramePr>
            <a:graphicFrameLocks noGrp="1"/>
          </p:cNvGraphicFramePr>
          <p:nvPr/>
        </p:nvGraphicFramePr>
        <p:xfrm>
          <a:off x="357187" y="1142984"/>
          <a:ext cx="8429655" cy="474027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426489"/>
                <a:gridCol w="1417529"/>
                <a:gridCol w="1289384"/>
                <a:gridCol w="1593879"/>
                <a:gridCol w="1702374"/>
              </a:tblGrid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FAALİYETİN ADI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YERİ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TARİHİ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ÖNGÖRÜLEN HARCAMA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ALINACAK KATILIM PAYI TOPLAMI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GENEL TOPLAM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24. 2021 YILI YURTDIŞI FAALİYETLERİ VE MALİ DÖKÜMLERİ</a:t>
            </a:r>
            <a:endParaRPr lang="tr-T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Group 57"/>
          <p:cNvGraphicFramePr>
            <a:graphicFrameLocks noGrp="1"/>
          </p:cNvGraphicFramePr>
          <p:nvPr/>
        </p:nvGraphicFramePr>
        <p:xfrm>
          <a:off x="252689" y="1142984"/>
          <a:ext cx="8605591" cy="474027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502447"/>
                <a:gridCol w="1461903"/>
                <a:gridCol w="1329746"/>
                <a:gridCol w="1667722"/>
                <a:gridCol w="1643773"/>
              </a:tblGrid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FAALİYETİN ADI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YERİ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TARİHİ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KAFİLEDEKİ SP. SAYISI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ÖNGÖRÜLEN HARCAMA</a:t>
                      </a: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GENEL TOPLAM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25.2021 KAMP PROGRAMLARI MALİ DÖKÜMLERİ</a:t>
            </a:r>
            <a:endParaRPr lang="tr-T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Group 57"/>
          <p:cNvGraphicFramePr>
            <a:graphicFrameLocks noGrp="1"/>
          </p:cNvGraphicFramePr>
          <p:nvPr/>
        </p:nvGraphicFramePr>
        <p:xfrm>
          <a:off x="252689" y="1142984"/>
          <a:ext cx="8605591" cy="474027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096211"/>
                <a:gridCol w="1224584"/>
                <a:gridCol w="1113881"/>
                <a:gridCol w="1396992"/>
                <a:gridCol w="1396992"/>
                <a:gridCol w="1376931"/>
              </a:tblGrid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FAALİYETİN ADI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YERİ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TARİHİ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KAMP ADEDİ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KATILACAK  SP. SAYISI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ÖNGÖRÜLEN HARCAMA</a:t>
                      </a: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GENEL TOPLAM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26. 2021 YILI EĞİTİM-ALTYAPI PROGRAMLARI MALİ DÖKÜMLERİ</a:t>
            </a:r>
            <a:endParaRPr lang="tr-T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Group 57"/>
          <p:cNvGraphicFramePr>
            <a:graphicFrameLocks noGrp="1"/>
          </p:cNvGraphicFramePr>
          <p:nvPr/>
        </p:nvGraphicFramePr>
        <p:xfrm>
          <a:off x="252689" y="1142984"/>
          <a:ext cx="8605591" cy="474027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096211"/>
                <a:gridCol w="1224584"/>
                <a:gridCol w="1113881"/>
                <a:gridCol w="1396992"/>
                <a:gridCol w="1396992"/>
                <a:gridCol w="1376931"/>
              </a:tblGrid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FAALİYETİN ADI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YERİ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TARİHİ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EĞİTİM PROG. ADEDİ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KATILIMCI SAYISI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ÖNGÖRÜLEN HARCAMA</a:t>
                      </a: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7786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GENEL TOPLAM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630907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27. 2021 YILI KULÜPLERE YARDIM GİDERLERİ DETAYI</a:t>
            </a:r>
            <a:endParaRPr lang="tr-T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 bwMode="auto">
          <a:xfrm>
            <a:off x="611560" y="3140968"/>
            <a:ext cx="8219256" cy="630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7" rIns="91416" bIns="45707" numCol="1" anchor="t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2021 YILI SPOR MALZEMESİ ALIM GİDERLERİ DETAYI</a:t>
            </a:r>
            <a:endParaRPr kumimoji="0" lang="tr-TR" sz="2400" b="1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3 Tablo Yer Tutucusu"/>
          <p:cNvGraphicFramePr>
            <a:graphicFrameLocks/>
          </p:cNvGraphicFramePr>
          <p:nvPr/>
        </p:nvGraphicFramePr>
        <p:xfrm>
          <a:off x="571472" y="3643314"/>
          <a:ext cx="7790912" cy="210312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182303"/>
                <a:gridCol w="3608609"/>
              </a:tblGrid>
              <a:tr h="496646">
                <a:tc gridSpan="2">
                  <a:txBody>
                    <a:bodyPr/>
                    <a:lstStyle/>
                    <a:p>
                      <a:pPr algn="ctr"/>
                      <a:endParaRPr lang="tr-TR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SPOR  MALZEMESİ ALIM </a:t>
                      </a:r>
                      <a:r>
                        <a:rPr lang="tr-TR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GİDERLERİ DETAYI</a:t>
                      </a:r>
                    </a:p>
                    <a:p>
                      <a:pPr algn="ctr"/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622382">
                <a:tc>
                  <a:txBody>
                    <a:bodyPr/>
                    <a:lstStyle/>
                    <a:p>
                      <a:pPr algn="ctr"/>
                      <a:endParaRPr lang="tr-TR" sz="1400" dirty="0" smtClean="0">
                        <a:latin typeface="+mn-lt"/>
                      </a:endParaRPr>
                    </a:p>
                    <a:p>
                      <a:pPr algn="ctr"/>
                      <a:r>
                        <a:rPr lang="tr-TR" sz="1400" dirty="0" smtClean="0">
                          <a:latin typeface="+mn-lt"/>
                        </a:rPr>
                        <a:t>MİLLİ TAKIM MALZEME ALIM GİDERLERİ</a:t>
                      </a:r>
                    </a:p>
                    <a:p>
                      <a:pPr algn="ctr"/>
                      <a:endParaRPr lang="tr-TR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dirty="0" smtClean="0">
                        <a:latin typeface="+mn-lt"/>
                      </a:endParaRPr>
                    </a:p>
                    <a:p>
                      <a:pPr algn="ctr"/>
                      <a:r>
                        <a:rPr lang="tr-TR" sz="1400" dirty="0" smtClean="0">
                          <a:latin typeface="+mn-lt"/>
                        </a:rPr>
                        <a:t>DİĞER MALZEME ALIM GİDERLERİ</a:t>
                      </a:r>
                      <a:endParaRPr lang="tr-TR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 sz="1200" dirty="0" smtClean="0">
                        <a:latin typeface="+mn-lt"/>
                      </a:endParaRPr>
                    </a:p>
                    <a:p>
                      <a:pPr algn="ctr"/>
                      <a:endParaRPr lang="tr-TR" sz="1200" dirty="0" smtClean="0">
                        <a:latin typeface="+mn-lt"/>
                      </a:endParaRPr>
                    </a:p>
                    <a:p>
                      <a:pPr algn="ctr"/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1 Başlık"/>
          <p:cNvSpPr txBox="1">
            <a:spLocks/>
          </p:cNvSpPr>
          <p:nvPr/>
        </p:nvSpPr>
        <p:spPr bwMode="auto">
          <a:xfrm>
            <a:off x="467544" y="5805264"/>
            <a:ext cx="8229600" cy="70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7" rIns="91416" bIns="4570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1600" b="1" kern="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Not: Diğer  spor malzemesi alımı yapılıyorsa açıklaması not kısmına yazılacaktır.</a:t>
            </a:r>
            <a:endParaRPr kumimoji="0" lang="tr-TR" sz="1600" b="1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3 Tablo Yer Tutucusu"/>
          <p:cNvGraphicFramePr>
            <a:graphicFrameLocks noGrp="1"/>
          </p:cNvGraphicFramePr>
          <p:nvPr>
            <p:ph type="tbl" idx="1"/>
          </p:nvPr>
        </p:nvGraphicFramePr>
        <p:xfrm>
          <a:off x="571472" y="1071546"/>
          <a:ext cx="7648606" cy="195072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896165"/>
                <a:gridCol w="2110479"/>
                <a:gridCol w="1820981"/>
                <a:gridCol w="1820981"/>
              </a:tblGrid>
              <a:tr h="648072">
                <a:tc gridSpan="4">
                  <a:txBody>
                    <a:bodyPr/>
                    <a:lstStyle/>
                    <a:p>
                      <a:pPr algn="ctr"/>
                      <a:endParaRPr lang="tr-TR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tr-TR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tr-TR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YILI KULÜPLERE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YARDIM GİDERLERİ DETAYI</a:t>
                      </a:r>
                    </a:p>
                    <a:p>
                      <a:pPr algn="ctr"/>
                      <a:endParaRPr lang="tr-TR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3029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KULÜP ADEDİ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AYNİ YARDIM MİKTARI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KULÜP ADEDİ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NAKDİ YARDIM MİKTARI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 sz="1200" dirty="0" smtClean="0">
                        <a:latin typeface="+mn-lt"/>
                      </a:endParaRPr>
                    </a:p>
                    <a:p>
                      <a:pPr algn="ctr"/>
                      <a:endParaRPr lang="tr-TR" sz="1200" dirty="0" smtClean="0">
                        <a:latin typeface="+mn-lt"/>
                      </a:endParaRPr>
                    </a:p>
                    <a:p>
                      <a:pPr algn="ctr"/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85728"/>
            <a:ext cx="8229600" cy="1139825"/>
          </a:xfrm>
        </p:spPr>
        <p:txBody>
          <a:bodyPr/>
          <a:lstStyle/>
          <a:p>
            <a:pPr eaLnBrk="1" hangingPunct="1"/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1.FAAL İL VE KULÜP SAYISI </a:t>
            </a:r>
          </a:p>
        </p:txBody>
      </p:sp>
      <p:graphicFrame>
        <p:nvGraphicFramePr>
          <p:cNvPr id="4" name="3 Grafik"/>
          <p:cNvGraphicFramePr/>
          <p:nvPr/>
        </p:nvGraphicFramePr>
        <p:xfrm>
          <a:off x="251520" y="3357562"/>
          <a:ext cx="4248472" cy="3298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Grafik"/>
          <p:cNvGraphicFramePr/>
          <p:nvPr/>
        </p:nvGraphicFramePr>
        <p:xfrm>
          <a:off x="4500562" y="3357562"/>
          <a:ext cx="4320480" cy="3172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oup 143"/>
          <p:cNvGraphicFramePr>
            <a:graphicFrameLocks noGrp="1"/>
          </p:cNvGraphicFramePr>
          <p:nvPr>
            <p:ph type="tbl" idx="1"/>
          </p:nvPr>
        </p:nvGraphicFramePr>
        <p:xfrm>
          <a:off x="214282" y="857232"/>
          <a:ext cx="8715436" cy="209527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56891"/>
                <a:gridCol w="656891"/>
                <a:gridCol w="712436"/>
                <a:gridCol w="1150768"/>
                <a:gridCol w="711228"/>
                <a:gridCol w="643859"/>
                <a:gridCol w="643859"/>
                <a:gridCol w="779615"/>
                <a:gridCol w="1234687"/>
                <a:gridCol w="810822"/>
                <a:gridCol w="714380"/>
              </a:tblGrid>
              <a:tr h="675174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 İL SAYISI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 KULÜP SAYISI</a:t>
                      </a:r>
                      <a:endParaRPr kumimoji="0" lang="tr-T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  <a:tr h="79547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2019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2020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tr-TR" sz="9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HEDEF</a:t>
                      </a: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2020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(GERÇEKLEŞME)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 </a:t>
                      </a:r>
                      <a:r>
                        <a:rPr kumimoji="0" lang="tr-TR" sz="9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HEDEF</a:t>
                      </a: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2019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2020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tr-TR" sz="9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HEDEF</a:t>
                      </a: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9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2020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tr-TR" sz="9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GERÇEKLEŞME</a:t>
                      </a: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2020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ÜLKE     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ÇAPINDA Kİ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FAALİYETLERE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KATILAN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KULÜP SAYISI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 </a:t>
                      </a:r>
                      <a:r>
                        <a:rPr kumimoji="0" lang="tr-TR" sz="9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HEDEF</a:t>
                      </a:r>
                      <a:r>
                        <a:rPr kumimoji="0" lang="tr-TR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tr-T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597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07981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28. 2021 TAHMİNİ BÜTÇESİ</a:t>
            </a:r>
            <a:endParaRPr lang="tr-T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3 Tablo Yer Tutucusu"/>
          <p:cNvGraphicFramePr>
            <a:graphicFrameLocks noGrp="1"/>
          </p:cNvGraphicFramePr>
          <p:nvPr>
            <p:ph type="tbl" idx="1"/>
          </p:nvPr>
        </p:nvGraphicFramePr>
        <p:xfrm>
          <a:off x="214282" y="357166"/>
          <a:ext cx="8792367" cy="628054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767014"/>
                <a:gridCol w="2008451"/>
                <a:gridCol w="2008451"/>
                <a:gridCol w="2008451"/>
              </a:tblGrid>
              <a:tr h="366644">
                <a:tc grid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GELİR                                        TOPLAM</a:t>
                      </a:r>
                      <a:endParaRPr lang="tr-TR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GİDER                             TOPLAM</a:t>
                      </a:r>
                      <a:endParaRPr lang="tr-TR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366644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latin typeface="+mn-lt"/>
                        </a:rPr>
                        <a:t>SHGM</a:t>
                      </a:r>
                      <a:r>
                        <a:rPr lang="tr-TR" sz="1200" baseline="0" dirty="0" smtClean="0">
                          <a:latin typeface="+mn-lt"/>
                        </a:rPr>
                        <a:t> YARDIMI</a:t>
                      </a:r>
                      <a:endParaRPr lang="tr-TR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YURTİÇİ FAALİYET </a:t>
                      </a:r>
                      <a:r>
                        <a:rPr lang="tr-TR" sz="1200" u="none" strike="noStrike" dirty="0" smtClean="0">
                          <a:latin typeface="+mn-lt"/>
                        </a:rPr>
                        <a:t>GİD.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66644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latin typeface="+mn-lt"/>
                        </a:rPr>
                        <a:t>SPOR </a:t>
                      </a:r>
                      <a:r>
                        <a:rPr lang="tr-TR" sz="1200" baseline="0" dirty="0" smtClean="0">
                          <a:latin typeface="+mn-lt"/>
                        </a:rPr>
                        <a:t> TOTO (REKLAM GELİRİ)</a:t>
                      </a:r>
                      <a:endParaRPr lang="tr-TR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YURTDIŞI FAALİYET </a:t>
                      </a:r>
                      <a:r>
                        <a:rPr lang="tr-TR" sz="1200" u="none" strike="noStrike" dirty="0" smtClean="0">
                          <a:latin typeface="+mn-lt"/>
                        </a:rPr>
                        <a:t>GİD.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66644"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latin typeface="+mn-lt"/>
                        </a:rPr>
                        <a:t>KATILIM PAYI-BAŞVURU HARÇ.</a:t>
                      </a:r>
                      <a:endParaRPr lang="tr-TR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YURTİÇİ KAMP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6664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 smtClean="0">
                          <a:latin typeface="+mn-lt"/>
                        </a:rPr>
                        <a:t>SPORCU-ANTRENÖR-HAKEM,</a:t>
                      </a:r>
                      <a:r>
                        <a:rPr lang="tr-TR" sz="120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tr-TR" sz="1200" u="none" strike="noStrike" dirty="0" smtClean="0">
                          <a:latin typeface="+mn-lt"/>
                        </a:rPr>
                        <a:t>TESCİL-VİZE-LİSANS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YURTDIŞI KAMP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6664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MİLLİ VE TEMSİLİ MÜSABAKA KATILIM GELİRİ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EĞİTİM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6664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TRANSFER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ALTYAPI </a:t>
                      </a:r>
                      <a:r>
                        <a:rPr lang="tr-TR" sz="1200" u="none" strike="noStrike" dirty="0" smtClean="0">
                          <a:latin typeface="+mn-lt"/>
                        </a:rPr>
                        <a:t>ÇALIŞMALARI GİD.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6664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İTİRAZ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PROJE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6664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CEZA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SPOR MALZEMESİ </a:t>
                      </a:r>
                      <a:r>
                        <a:rPr lang="tr-TR" sz="1200" u="none" strike="noStrike" dirty="0" smtClean="0">
                          <a:latin typeface="+mn-lt"/>
                        </a:rPr>
                        <a:t>GİD.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6664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YAYIN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DEMİRBAŞ ALIM </a:t>
                      </a:r>
                      <a:r>
                        <a:rPr lang="tr-TR" sz="1200" u="none" strike="noStrike" dirty="0" smtClean="0">
                          <a:latin typeface="+mn-lt"/>
                        </a:rPr>
                        <a:t>GİD.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6664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SPONSORLUK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PERSONEL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6664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REKLAM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 smtClean="0">
                          <a:latin typeface="+mn-lt"/>
                        </a:rPr>
                        <a:t>TOPLANTI</a:t>
                      </a:r>
                      <a:r>
                        <a:rPr lang="tr-TR" sz="1200" u="none" strike="noStrike" baseline="0" dirty="0" smtClean="0">
                          <a:latin typeface="+mn-lt"/>
                        </a:rPr>
                        <a:t>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6664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EĞİTİM</a:t>
                      </a:r>
                      <a:r>
                        <a:rPr lang="tr-TR" sz="12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DİĞER </a:t>
                      </a:r>
                      <a:r>
                        <a:rPr lang="tr-TR" sz="1200" u="none" strike="noStrike" dirty="0" smtClean="0">
                          <a:latin typeface="+mn-lt"/>
                        </a:rPr>
                        <a:t>ORG. </a:t>
                      </a:r>
                      <a:r>
                        <a:rPr lang="tr-TR" sz="1200" u="none" strike="noStrike" dirty="0">
                          <a:latin typeface="+mn-lt"/>
                        </a:rPr>
                        <a:t>VE </a:t>
                      </a:r>
                      <a:r>
                        <a:rPr lang="tr-TR" sz="1200" u="none" strike="noStrike" dirty="0" smtClean="0">
                          <a:latin typeface="+mn-lt"/>
                        </a:rPr>
                        <a:t>FAAL. GİD.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7103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KİRA VE İŞLETME GELİRLERİ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 smtClean="0">
                          <a:latin typeface="+mn-lt"/>
                        </a:rPr>
                        <a:t>DOPİNG </a:t>
                      </a:r>
                      <a:r>
                        <a:rPr lang="tr-TR" sz="1200" u="none" strike="noStrike" dirty="0">
                          <a:latin typeface="+mn-lt"/>
                        </a:rPr>
                        <a:t>KONTROL VE ANALİZ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71038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 smtClean="0">
                          <a:latin typeface="+mn-lt"/>
                        </a:rPr>
                        <a:t>ÜRÜN SATIŞ GELİRİ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ÖDÜL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6664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ULUSLARARASI </a:t>
                      </a:r>
                      <a:r>
                        <a:rPr lang="tr-TR" sz="1200" u="none" strike="noStrike" dirty="0" smtClean="0">
                          <a:latin typeface="+mn-lt"/>
                        </a:rPr>
                        <a:t>KURULUŞLAR </a:t>
                      </a:r>
                      <a:r>
                        <a:rPr lang="tr-TR" sz="1200" u="none" strike="noStrike" dirty="0">
                          <a:latin typeface="+mn-lt"/>
                        </a:rPr>
                        <a:t>KATKI PAYI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BÜRO</a:t>
                      </a:r>
                      <a:r>
                        <a:rPr lang="tr-TR" sz="12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GİDERLERİ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6664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DİĞER GELİRLER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latin typeface="+mn-lt"/>
                        </a:rPr>
                        <a:t>DİĞER GİDERLER</a:t>
                      </a:r>
                      <a:endParaRPr lang="tr-TR" sz="12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tr-TR" sz="12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472" y="277813"/>
            <a:ext cx="8572528" cy="579419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29.2021 YILI FEDERASYON GİDERLERİNİN YÜZDE DAĞILIMI </a:t>
            </a:r>
            <a:endParaRPr lang="tr-TR" sz="2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</a:endParaRPr>
          </a:p>
        </p:txBody>
      </p:sp>
      <p:graphicFrame>
        <p:nvGraphicFramePr>
          <p:cNvPr id="5" name="4 Grafik"/>
          <p:cNvGraphicFramePr/>
          <p:nvPr/>
        </p:nvGraphicFramePr>
        <p:xfrm>
          <a:off x="428596" y="1071546"/>
          <a:ext cx="8286808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8229600" cy="1139825"/>
          </a:xfrm>
        </p:spPr>
        <p:txBody>
          <a:bodyPr/>
          <a:lstStyle/>
          <a:p>
            <a:pPr eaLnBrk="1" hangingPunct="1"/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30. ULUSLARARASI FEDERASYONLARIN KURULLARINDA GÖREV ALANLAR 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endParaRPr lang="tr-TR" sz="3200" b="1" dirty="0" smtClean="0"/>
          </a:p>
        </p:txBody>
      </p:sp>
      <p:graphicFrame>
        <p:nvGraphicFramePr>
          <p:cNvPr id="68693" name="Group 85"/>
          <p:cNvGraphicFramePr>
            <a:graphicFrameLocks noGrp="1"/>
          </p:cNvGraphicFramePr>
          <p:nvPr/>
        </p:nvGraphicFramePr>
        <p:xfrm>
          <a:off x="357158" y="1700213"/>
          <a:ext cx="8424862" cy="430055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087562"/>
                <a:gridCol w="2089150"/>
                <a:gridCol w="2447925"/>
                <a:gridCol w="1800225"/>
              </a:tblGrid>
              <a:tr h="5016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2020  YILI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ULUSLARARASI FEDERASYONLARIN KURULLARINDA GÖREV ALANLAR 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062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ADI- SOYADI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FEDERASYONUNUZDAKİ GÖREVİ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ULUSLAR ARASI FEDERASYONLARDAKİ GÖREVİ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 FEDERASYON/ KON FEDERASYON/BİRLİK)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TEL</a:t>
                      </a: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5607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42852"/>
            <a:ext cx="8229600" cy="1139825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31.FEDERASYON BAŞKANLIĞININ YÖNETİM KURULU LİSTESİ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206861" name="Group 13"/>
          <p:cNvGraphicFramePr>
            <a:graphicFrameLocks noGrp="1"/>
          </p:cNvGraphicFramePr>
          <p:nvPr>
            <p:ph type="tbl" idx="1"/>
          </p:nvPr>
        </p:nvGraphicFramePr>
        <p:xfrm>
          <a:off x="428596" y="1643050"/>
          <a:ext cx="8229600" cy="50006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229600"/>
              </a:tblGrid>
              <a:tr h="5000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4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17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42852"/>
            <a:ext cx="8229600" cy="1139825"/>
          </a:xfrm>
        </p:spPr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32.FEDERASYON BAŞKANLIĞINIZIN STRATEJİK PLANI VARMI?</a:t>
            </a:r>
          </a:p>
        </p:txBody>
      </p:sp>
      <p:graphicFrame>
        <p:nvGraphicFramePr>
          <p:cNvPr id="206861" name="Group 1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90989112"/>
              </p:ext>
            </p:extLst>
          </p:nvPr>
        </p:nvGraphicFramePr>
        <p:xfrm>
          <a:off x="428596" y="1643050"/>
          <a:ext cx="8229600" cy="50006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229600"/>
              </a:tblGrid>
              <a:tr h="5000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STRATEJİK PLANINIZ VARSA LİNK ADRESİNİ YAZINIZ.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4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7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33. FEDERASYON MÜLKİYETİNDE VE KULLANIMINDA BULUNAN GAYRİMENKUL  BİLGİLERİ </a:t>
            </a:r>
            <a:r>
              <a:rPr lang="tr-TR" sz="2800" b="1" dirty="0" smtClean="0"/>
              <a:t/>
            </a:r>
            <a:br>
              <a:rPr lang="tr-TR" sz="2800" b="1" dirty="0" smtClean="0"/>
            </a:br>
            <a:endParaRPr lang="tr-TR" sz="2800" b="1" dirty="0" smtClean="0"/>
          </a:p>
        </p:txBody>
      </p:sp>
      <p:graphicFrame>
        <p:nvGraphicFramePr>
          <p:cNvPr id="96259" name="Group 3"/>
          <p:cNvGraphicFramePr>
            <a:graphicFrameLocks noGrp="1"/>
          </p:cNvGraphicFramePr>
          <p:nvPr>
            <p:ph type="tbl" idx="1"/>
          </p:nvPr>
        </p:nvGraphicFramePr>
        <p:xfrm>
          <a:off x="214282" y="1484785"/>
          <a:ext cx="8822213" cy="339966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286708"/>
                <a:gridCol w="1495036"/>
                <a:gridCol w="1300766"/>
                <a:gridCol w="1300766"/>
                <a:gridCol w="1382064"/>
                <a:gridCol w="1056873"/>
              </a:tblGrid>
              <a:tr h="857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GAYRİMENKUL ADI</a:t>
                      </a: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BULUNDUĞU  İL</a:t>
                      </a: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SAHİPLİK</a:t>
                      </a: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M2’Sİ</a:t>
                      </a: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AYLIK KİRA GİDERİ</a:t>
                      </a: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AYLIK İŞLETME GİDERİ</a:t>
                      </a:r>
                    </a:p>
                  </a:txBody>
                  <a:tcPr marL="91416" marR="91416" marT="45707" marB="45707" anchor="ctr" horzOverflow="overflow"/>
                </a:tc>
              </a:tr>
              <a:tr h="644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  <a:tr h="6405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  <a:tr h="591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  <a:tr h="6655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</a:tbl>
          </a:graphicData>
        </a:graphic>
      </p:graphicFrame>
      <p:sp>
        <p:nvSpPr>
          <p:cNvPr id="72750" name="Rectangle 47"/>
          <p:cNvSpPr>
            <a:spLocks noChangeArrowheads="1"/>
          </p:cNvSpPr>
          <p:nvPr/>
        </p:nvSpPr>
        <p:spPr bwMode="auto">
          <a:xfrm>
            <a:off x="3168650" y="3154363"/>
            <a:ext cx="18415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16" tIns="45707" rIns="91416" bIns="45707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tr-TR"/>
          </a:p>
        </p:txBody>
      </p:sp>
      <p:sp>
        <p:nvSpPr>
          <p:cNvPr id="5" name="1 Başlık"/>
          <p:cNvSpPr txBox="1">
            <a:spLocks/>
          </p:cNvSpPr>
          <p:nvPr/>
        </p:nvSpPr>
        <p:spPr bwMode="auto">
          <a:xfrm>
            <a:off x="467544" y="5589240"/>
            <a:ext cx="8229600" cy="702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7" rIns="91416" bIns="45707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1600" b="1" kern="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Not: Gayrimenkulün sahiplik kısmı tapulu, tahsis veya kiralık olarak, aylık giderleri ise kiralık ise kira ve aidat bedeli, tahsis veya tapulu ise işletme maliyeti( elektrik, su, doğalgaz v.b.) olarak detaylandırılacaktır. </a:t>
            </a:r>
            <a:endParaRPr kumimoji="0" lang="tr-TR" sz="1600" b="1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34. FEDERASYONCA ALINAN DANIŞMANLIK HİZMETLERİ BİLGİSİ</a:t>
            </a:r>
            <a:r>
              <a:rPr lang="tr-TR" sz="2800" b="1" dirty="0" smtClean="0"/>
              <a:t/>
            </a:r>
            <a:br>
              <a:rPr lang="tr-TR" sz="2800" b="1" dirty="0" smtClean="0"/>
            </a:br>
            <a:endParaRPr lang="tr-TR" sz="2800" b="1" dirty="0" smtClean="0"/>
          </a:p>
        </p:txBody>
      </p:sp>
      <p:graphicFrame>
        <p:nvGraphicFramePr>
          <p:cNvPr id="96259" name="Group 3"/>
          <p:cNvGraphicFramePr>
            <a:graphicFrameLocks noGrp="1"/>
          </p:cNvGraphicFramePr>
          <p:nvPr>
            <p:ph type="tbl" idx="1"/>
          </p:nvPr>
        </p:nvGraphicFramePr>
        <p:xfrm>
          <a:off x="214282" y="1556793"/>
          <a:ext cx="8390166" cy="3443843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252781"/>
                <a:gridCol w="1687754"/>
                <a:gridCol w="1271323"/>
                <a:gridCol w="1338331"/>
                <a:gridCol w="1839977"/>
              </a:tblGrid>
              <a:tr h="9569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DANIŞMANLIK HİZMETİ VEREN FİRMA  ADI</a:t>
                      </a:r>
                      <a:endParaRPr kumimoji="0" lang="tr-TR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DANIŞMANLIK HİZMETİ KONUSU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SÖZLEŞME SÜRESİ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SÖZLEŞME BEDELİ 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VERİLEN                 NET ÜCRET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1416" marR="91416" marT="45707" marB="45707" anchor="ctr" horzOverflow="overflow"/>
                </a:tc>
              </a:tr>
              <a:tr h="630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  <a:tr h="6267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  <a:tr h="5787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  <a:tr h="651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</a:tbl>
          </a:graphicData>
        </a:graphic>
      </p:graphicFrame>
      <p:sp>
        <p:nvSpPr>
          <p:cNvPr id="72750" name="Rectangle 47"/>
          <p:cNvSpPr>
            <a:spLocks noChangeArrowheads="1"/>
          </p:cNvSpPr>
          <p:nvPr/>
        </p:nvSpPr>
        <p:spPr bwMode="auto">
          <a:xfrm>
            <a:off x="3168650" y="3154363"/>
            <a:ext cx="18415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16" tIns="45707" rIns="91416" bIns="45707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35. SÖZLEŞMELİ OLARAK ÇALIŞAN PERSONEL BİLGİLERİ </a:t>
            </a:r>
          </a:p>
        </p:txBody>
      </p:sp>
      <p:graphicFrame>
        <p:nvGraphicFramePr>
          <p:cNvPr id="55353" name="Group 57"/>
          <p:cNvGraphicFramePr>
            <a:graphicFrameLocks noGrp="1"/>
          </p:cNvGraphicFramePr>
          <p:nvPr/>
        </p:nvGraphicFramePr>
        <p:xfrm>
          <a:off x="395288" y="1844675"/>
          <a:ext cx="8297862" cy="3014179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512887"/>
                <a:gridCol w="1439863"/>
                <a:gridCol w="1116012"/>
                <a:gridCol w="571500"/>
                <a:gridCol w="1257300"/>
                <a:gridCol w="1065232"/>
                <a:gridCol w="1335068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ADI – SOYADI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POZİSYONU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ÖĞRENİM DURUMU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YAŞI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SÖZLEŞME SÜRESİ (YIL) 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YABANCI DİL DÜZEYİ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VERİLEN  NET ÜCRET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1416" marR="91416" marT="45707" marB="45707" anchor="ctr" horzOverflow="overflow"/>
                </a:tc>
              </a:tr>
              <a:tr h="492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  <a:tr h="585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</a:tbl>
          </a:graphicData>
        </a:graphic>
      </p:graphicFrame>
      <p:sp>
        <p:nvSpPr>
          <p:cNvPr id="73780" name="Rectangle 232"/>
          <p:cNvSpPr>
            <a:spLocks noChangeArrowheads="1"/>
          </p:cNvSpPr>
          <p:nvPr/>
        </p:nvSpPr>
        <p:spPr bwMode="auto">
          <a:xfrm>
            <a:off x="0" y="4630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16" tIns="45707" rIns="91416" bIns="45707" anchor="ctr">
            <a:spAutoFit/>
          </a:bodyPr>
          <a:lstStyle/>
          <a:p>
            <a:endParaRPr lang="tr-TR" sz="1800"/>
          </a:p>
        </p:txBody>
      </p:sp>
      <p:sp>
        <p:nvSpPr>
          <p:cNvPr id="6" name="1 Başlık"/>
          <p:cNvSpPr txBox="1">
            <a:spLocks/>
          </p:cNvSpPr>
          <p:nvPr/>
        </p:nvSpPr>
        <p:spPr bwMode="auto">
          <a:xfrm>
            <a:off x="251520" y="5148704"/>
            <a:ext cx="8507288" cy="512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7" rIns="91416" bIns="45707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1600" b="1" kern="0" dirty="0" smtClean="0">
                <a:latin typeface="+mj-lt"/>
                <a:ea typeface="+mj-ea"/>
                <a:cs typeface="+mj-cs"/>
              </a:rPr>
              <a:t>Federasyon </a:t>
            </a:r>
            <a:r>
              <a:rPr lang="tr-TR" sz="1600" b="1" kern="0" smtClean="0">
                <a:latin typeface="+mj-lt"/>
                <a:ea typeface="+mj-ea"/>
                <a:cs typeface="+mj-cs"/>
              </a:rPr>
              <a:t>başkanlığımızca </a:t>
            </a:r>
            <a:r>
              <a:rPr lang="tr-TR" sz="1600" b="1" kern="0" smtClean="0">
                <a:latin typeface="+mj-lt"/>
                <a:ea typeface="+mj-ea"/>
                <a:cs typeface="+mj-cs"/>
              </a:rPr>
              <a:t>hazırlanan sunum </a:t>
            </a:r>
            <a:r>
              <a:rPr lang="tr-TR" sz="1600" b="1" kern="0" dirty="0" smtClean="0">
                <a:latin typeface="+mj-lt"/>
                <a:ea typeface="+mj-ea"/>
                <a:cs typeface="+mj-cs"/>
              </a:rPr>
              <a:t>içeriğinde bildirilen verilerin doğruluğunu beyan ve kabul ederim.</a:t>
            </a:r>
            <a:endParaRPr kumimoji="0" lang="tr-TR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 bwMode="auto">
          <a:xfrm>
            <a:off x="263217" y="5661248"/>
            <a:ext cx="5184576" cy="41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7" rIns="91416" bIns="45707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1600" b="1" kern="0" noProof="0" dirty="0" smtClean="0">
                <a:latin typeface="+mj-lt"/>
                <a:ea typeface="+mj-ea"/>
                <a:cs typeface="+mj-cs"/>
              </a:rPr>
              <a:t>Tarih: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1" i="0" u="none" strike="noStrike" kern="0" cap="none" spc="0" normalizeH="0" baseline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Federayon</a:t>
            </a:r>
            <a:r>
              <a:rPr kumimoji="0" lang="tr-TR" sz="1600" b="1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Başkanı Adı Soyadı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1600" b="1" kern="0" baseline="0" noProof="0" dirty="0" smtClean="0">
                <a:latin typeface="+mj-lt"/>
                <a:ea typeface="+mj-ea"/>
                <a:cs typeface="+mj-cs"/>
              </a:rPr>
              <a:t>İmza</a:t>
            </a:r>
            <a:r>
              <a:rPr lang="tr-TR" sz="1600" b="1" kern="0" noProof="0" dirty="0" smtClean="0"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1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Mühür</a:t>
            </a:r>
            <a:endParaRPr kumimoji="0" lang="tr-TR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321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8229600" cy="1139825"/>
          </a:xfrm>
        </p:spPr>
        <p:txBody>
          <a:bodyPr/>
          <a:lstStyle/>
          <a:p>
            <a:pPr eaLnBrk="1" hangingPunct="1"/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2. YILLAR İTİBARIYLA FAAL SPORCU SAYISI</a:t>
            </a:r>
            <a:b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tr-TR" sz="2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7292" name="Group 124"/>
          <p:cNvGraphicFramePr>
            <a:graphicFrameLocks noGrp="1"/>
          </p:cNvGraphicFramePr>
          <p:nvPr>
            <p:ph type="tbl" idx="1"/>
          </p:nvPr>
        </p:nvGraphicFramePr>
        <p:xfrm>
          <a:off x="467544" y="836712"/>
          <a:ext cx="8104985" cy="287928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502914"/>
                <a:gridCol w="1359102"/>
                <a:gridCol w="1359102"/>
                <a:gridCol w="1217878"/>
                <a:gridCol w="1630792"/>
                <a:gridCol w="1035197"/>
              </a:tblGrid>
              <a:tr h="93610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SPORCU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2019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2020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HEDEF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2020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GERÇEKLEŞME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tr-TR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HEDEF</a:t>
                      </a: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5760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tr-TR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 Sporcu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 Sporcu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 Sporcu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  Sporcu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Faal  Sporcu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</a:tr>
              <a:tr h="3937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ERKEK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9976" marR="89976" marT="46787" marB="46787" anchor="ctr" horzOverflow="overflow"/>
                </a:tc>
              </a:tr>
              <a:tr h="3937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BAYAN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</a:tr>
              <a:tr h="442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TOPLAM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15000</a:t>
                      </a: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200000</a:t>
                      </a: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</a:tr>
            </a:tbl>
          </a:graphicData>
        </a:graphic>
      </p:graphicFrame>
      <p:graphicFrame>
        <p:nvGraphicFramePr>
          <p:cNvPr id="4" name="3 Grafik"/>
          <p:cNvGraphicFramePr/>
          <p:nvPr/>
        </p:nvGraphicFramePr>
        <p:xfrm>
          <a:off x="323528" y="3977680"/>
          <a:ext cx="8320438" cy="2451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229600" cy="1139825"/>
          </a:xfrm>
        </p:spPr>
        <p:txBody>
          <a:bodyPr/>
          <a:lstStyle/>
          <a:p>
            <a:pPr eaLnBrk="1" hangingPunct="1"/>
            <a:r>
              <a:rPr lang="tr-TR" sz="2400" b="1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tr-TR" sz="2400" b="1" smtClean="0">
                <a:solidFill>
                  <a:schemeClr val="accent5">
                    <a:lumMod val="75000"/>
                  </a:schemeClr>
                </a:solidFill>
              </a:rPr>
              <a:t>2020 </a:t>
            </a:r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YILINDA MİLLİ OLAN SPORCU SAYILARI </a:t>
            </a:r>
            <a:b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tr-TR" sz="2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7292" name="Group 124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456239" y="1700808"/>
          <a:ext cx="7962107" cy="272013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476420"/>
                <a:gridCol w="1691932"/>
                <a:gridCol w="1368152"/>
                <a:gridCol w="1656184"/>
                <a:gridCol w="1769419"/>
              </a:tblGrid>
              <a:tr h="86602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SPORCU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KATEGORİ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65981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tr-TR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GENÇ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YILDIZ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ÜMİT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BÜYÜK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</a:tr>
              <a:tr h="364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ERKEK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</a:tr>
              <a:tr h="364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KADIN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</a:tr>
              <a:tr h="409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TOPLAM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7544" y="5949280"/>
            <a:ext cx="8229600" cy="663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7" rIns="91416" bIns="4570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NOT: </a:t>
            </a:r>
            <a:r>
              <a:rPr lang="tr-TR" sz="1600" b="1" kern="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Branşın özelliğine göre kategori sınıflandırması değiştirilebilir.</a:t>
            </a:r>
            <a:endParaRPr kumimoji="0" lang="tr-TR" sz="1600" b="0" i="0" u="none" strike="noStrike" kern="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860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0"/>
            <a:ext cx="7535885" cy="1139825"/>
          </a:xfrm>
        </p:spPr>
        <p:txBody>
          <a:bodyPr/>
          <a:lstStyle/>
          <a:p>
            <a:pPr eaLnBrk="1" hangingPunct="1"/>
            <a:r>
              <a:rPr lang="tr-TR" sz="2400" b="1" dirty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.FAAL GÖZETMEN SAYILARI</a:t>
            </a:r>
            <a:r>
              <a:rPr lang="tr-TR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10311" name="Group 7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290489186"/>
              </p:ext>
            </p:extLst>
          </p:nvPr>
        </p:nvGraphicFramePr>
        <p:xfrm>
          <a:off x="251520" y="476672"/>
          <a:ext cx="8572560" cy="266883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93993"/>
                <a:gridCol w="720080"/>
                <a:gridCol w="720080"/>
                <a:gridCol w="720080"/>
                <a:gridCol w="720080"/>
                <a:gridCol w="792088"/>
                <a:gridCol w="720080"/>
                <a:gridCol w="792088"/>
                <a:gridCol w="720080"/>
                <a:gridCol w="973911"/>
              </a:tblGrid>
              <a:tr h="648097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KADEMELERİ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2018</a:t>
                      </a:r>
                    </a:p>
                  </a:txBody>
                  <a:tcPr marL="91416" marR="91416" marT="45707" marB="45707" anchor="ctr"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2019</a:t>
                      </a:r>
                    </a:p>
                  </a:txBody>
                  <a:tcPr marL="91416" marR="91416" marT="45707" marB="45707" anchor="ctr"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 HEDEF)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tr-TR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GERÇEKLEŞME</a:t>
                      </a: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 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 </a:t>
                      </a:r>
                      <a:r>
                        <a:rPr kumimoji="0" lang="tr-TR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HEDEF</a:t>
                      </a:r>
                      <a:r>
                        <a:rPr kumimoji="0" lang="tr-T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anchor="ctr" horzOverflow="overflow"/>
                </a:tc>
              </a:tr>
              <a:tr h="360040">
                <a:tc v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KADIN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ERKEK 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KADIN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ERKEK 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KADIN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ERKEK 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KADIN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ERKEK 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3600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ADAY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3702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GÖZETMEN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32078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ULUSLARARASI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29787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ARA TOPLAM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29787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TOPLAM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graphicFrame>
        <p:nvGraphicFramePr>
          <p:cNvPr id="4" name="3 Grafik"/>
          <p:cNvGraphicFramePr/>
          <p:nvPr/>
        </p:nvGraphicFramePr>
        <p:xfrm>
          <a:off x="357158" y="3143248"/>
          <a:ext cx="842968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tr-TR" sz="2400" b="1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.YILLAR İTİBARİYLE MADALYA DAĞILIMI</a:t>
            </a:r>
            <a:endParaRPr lang="tr-TR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Group 143"/>
          <p:cNvGraphicFramePr>
            <a:graphicFrameLocks noGrp="1"/>
          </p:cNvGraphicFramePr>
          <p:nvPr>
            <p:ph type="tbl" idx="1"/>
          </p:nvPr>
        </p:nvGraphicFramePr>
        <p:xfrm>
          <a:off x="428596" y="928670"/>
          <a:ext cx="8143932" cy="157163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645038"/>
                <a:gridCol w="2436219"/>
                <a:gridCol w="3062675"/>
              </a:tblGrid>
              <a:tr h="63803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2018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2019</a:t>
                      </a:r>
                      <a:endParaRPr kumimoji="0" lang="tr-T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2020</a:t>
                      </a:r>
                      <a:endParaRPr kumimoji="0" lang="tr-T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  <a:tr h="93360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graphicFrame>
        <p:nvGraphicFramePr>
          <p:cNvPr id="5" name="4 Grafik"/>
          <p:cNvGraphicFramePr/>
          <p:nvPr/>
        </p:nvGraphicFramePr>
        <p:xfrm>
          <a:off x="428596" y="3000372"/>
          <a:ext cx="8215370" cy="3596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142852"/>
            <a:ext cx="8148638" cy="436563"/>
          </a:xfrm>
        </p:spPr>
        <p:txBody>
          <a:bodyPr/>
          <a:lstStyle/>
          <a:p>
            <a:pPr eaLnBrk="1" hangingPunct="1"/>
            <a:r>
              <a:rPr lang="tr-TR" sz="2400" b="1" dirty="0">
                <a:solidFill>
                  <a:schemeClr val="accent5">
                    <a:lumMod val="75000"/>
                  </a:schemeClr>
                </a:solidFill>
              </a:rPr>
              <a:t>6</a:t>
            </a:r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. 2020 YILINDA ELDE EDİLEN SPORTİF BAŞARI VE MADALYALAR</a:t>
            </a:r>
          </a:p>
        </p:txBody>
      </p:sp>
      <p:graphicFrame>
        <p:nvGraphicFramePr>
          <p:cNvPr id="4" name="Group 11"/>
          <p:cNvGraphicFramePr>
            <a:graphicFrameLocks/>
          </p:cNvGraphicFramePr>
          <p:nvPr/>
        </p:nvGraphicFramePr>
        <p:xfrm>
          <a:off x="468313" y="1285860"/>
          <a:ext cx="8229600" cy="528641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229600"/>
              </a:tblGrid>
              <a:tr h="5286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Ayrılan alanı aşmadan doldurunuz.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686800" cy="647700"/>
          </a:xfrm>
        </p:spPr>
        <p:txBody>
          <a:bodyPr/>
          <a:lstStyle/>
          <a:p>
            <a:pPr eaLnBrk="1" hangingPunct="1"/>
            <a:r>
              <a:rPr lang="tr-TR" sz="24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tr-TR" sz="2400" b="1" dirty="0" smtClean="0">
                <a:solidFill>
                  <a:schemeClr val="accent5">
                    <a:lumMod val="75000"/>
                  </a:schemeClr>
                </a:solidFill>
              </a:rPr>
              <a:t>. 2021 YILI SPORTİF BAŞARI VE MADALYA HEDEFİ</a:t>
            </a:r>
          </a:p>
        </p:txBody>
      </p:sp>
      <p:graphicFrame>
        <p:nvGraphicFramePr>
          <p:cNvPr id="4" name="Group 11"/>
          <p:cNvGraphicFramePr>
            <a:graphicFrameLocks/>
          </p:cNvGraphicFramePr>
          <p:nvPr/>
        </p:nvGraphicFramePr>
        <p:xfrm>
          <a:off x="468313" y="1285860"/>
          <a:ext cx="8229600" cy="528641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229600"/>
              </a:tblGrid>
              <a:tr h="5286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Ayrılan alanı aşmadan doldurunuz.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16" marR="91416" marT="45707" marB="45707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nar Çizgili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16" tIns="45707" rIns="91416" bIns="45707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tr-TR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16" tIns="45707" rIns="91416" bIns="45707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tr-TR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enar Çizgili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nar Çizgili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nar Çizgili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5900</TotalTime>
  <Words>1094</Words>
  <Application>Microsoft Office PowerPoint</Application>
  <PresentationFormat>Ekran Gösterisi (4:3)</PresentationFormat>
  <Paragraphs>410</Paragraphs>
  <Slides>37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43" baseType="lpstr">
      <vt:lpstr>Arial</vt:lpstr>
      <vt:lpstr>Garamond</vt:lpstr>
      <vt:lpstr>Rockwell</vt:lpstr>
      <vt:lpstr>Times New Roman</vt:lpstr>
      <vt:lpstr>Wingdings</vt:lpstr>
      <vt:lpstr>Kenar Çizgili</vt:lpstr>
      <vt:lpstr>TÜRKİYE  OTOMOBİL SPORLARI FEDERASYONU</vt:lpstr>
      <vt:lpstr>FEDERASYONUN RESMİ LOGOSU </vt:lpstr>
      <vt:lpstr>1.FAAL İL VE KULÜP SAYISI </vt:lpstr>
      <vt:lpstr>2. YILLAR İTİBARIYLA FAAL SPORCU SAYISI  </vt:lpstr>
      <vt:lpstr>3. 2020 YILINDA MİLLİ OLAN SPORCU SAYILARI   </vt:lpstr>
      <vt:lpstr>4.FAAL GÖZETMEN SAYILARI </vt:lpstr>
      <vt:lpstr>5.YILLAR İTİBARİYLE MADALYA DAĞILIMI</vt:lpstr>
      <vt:lpstr>6. 2020 YILINDA ELDE EDİLEN SPORTİF BAŞARI VE MADALYALAR</vt:lpstr>
      <vt:lpstr>7. 2021 YILI SPORTİF BAŞARI VE MADALYA HEDEFİ</vt:lpstr>
      <vt:lpstr>8. 2020 YILINDA SPORCULARINIZIN / TAKIMLARINIZIN DÜNYA  VE AVRUPA KLASMANINDAKİ YERİ </vt:lpstr>
      <vt:lpstr>9. 2020 YILINDA TÜRKİYE’DE DÜZENLENEN ULUSLARARASI ŞAMPİYONALAR</vt:lpstr>
      <vt:lpstr>10. 2020 YILINDA YURTDIŞINDA KATILINILAN ULUSLARARASI ŞAMPİYONALAR</vt:lpstr>
      <vt:lpstr>11.2021 YILI İÇİN FEDERASYONUNUZ TARAFINDAN TALİP OLUNAN VE ORGANİZASYONU ALINAN ULUSLARARASI FAALİYETLER İLE YAKLAŞIK MALİYETLERİ NELERDİR? </vt:lpstr>
      <vt:lpstr>12.YILLAR İTİBARİYLE FEDERASYON GELİR DAĞILIMI</vt:lpstr>
      <vt:lpstr>13. 2020 YILI FEDERASYON GELİRLERİ</vt:lpstr>
      <vt:lpstr>14.2020 YILI FEDERASYON GELİRLERİNİN YÜZDE DAĞILIMI </vt:lpstr>
      <vt:lpstr>15.2020 YILI FEDERASYON GİDERLERİ</vt:lpstr>
      <vt:lpstr>16.2020 YILI FEDERASYON GİDERLERİNİN YÜZDE DAĞILIMI </vt:lpstr>
      <vt:lpstr>17. 2020 YILI EĞİTİM-ALTYAPI PROGRAMLARI MALİ DÖKÜMLERİ</vt:lpstr>
      <vt:lpstr>18. DİĞER GELİR VE GİDER AÇIKLAMALARI</vt:lpstr>
      <vt:lpstr>19. FEDERASYONUN 2020 YIL SONU GENEL MALİ DURUMU</vt:lpstr>
      <vt:lpstr>20.2020 MALİ YILI İÇERİSİNDEKİ SPONSORLUK GELİRLERİ DÖKÜMÜ </vt:lpstr>
      <vt:lpstr>21. FEDERASYON GÖREVLİLERİNİN HARCIRAH MİKTARLARI</vt:lpstr>
      <vt:lpstr>22. SPORCU-GÖZETMEN  LİSANS VE  BELGE ÜCRETLERİ</vt:lpstr>
      <vt:lpstr>23. 2021 YILI YURTİÇİ FAALİYETLERİ VE MALİ DÖKÜMLERİ                                                                                                                                                                                                                         </vt:lpstr>
      <vt:lpstr>24. 2021 YILI YURTDIŞI FAALİYETLERİ VE MALİ DÖKÜMLERİ</vt:lpstr>
      <vt:lpstr>25.2021 KAMP PROGRAMLARI MALİ DÖKÜMLERİ</vt:lpstr>
      <vt:lpstr>26. 2021 YILI EĞİTİM-ALTYAPI PROGRAMLARI MALİ DÖKÜMLERİ</vt:lpstr>
      <vt:lpstr>27. 2021 YILI KULÜPLERE YARDIM GİDERLERİ DETAYI</vt:lpstr>
      <vt:lpstr>28. 2021 TAHMİNİ BÜTÇESİ</vt:lpstr>
      <vt:lpstr>29.2021 YILI FEDERASYON GİDERLERİNİN YÜZDE DAĞILIMI </vt:lpstr>
      <vt:lpstr>30. ULUSLARARASI FEDERASYONLARIN KURULLARINDA GÖREV ALANLAR  </vt:lpstr>
      <vt:lpstr>31.FEDERASYON BAŞKANLIĞININ YÖNETİM KURULU LİSTESİ </vt:lpstr>
      <vt:lpstr>32.FEDERASYON BAŞKANLIĞINIZIN STRATEJİK PLANI VARMI?</vt:lpstr>
      <vt:lpstr>33. FEDERASYON MÜLKİYETİNDE VE KULLANIMINDA BULUNAN GAYRİMENKUL  BİLGİLERİ  </vt:lpstr>
      <vt:lpstr>34. FEDERASYONCA ALINAN DANIŞMANLIK HİZMETLERİ BİLGİSİ </vt:lpstr>
      <vt:lpstr>35. SÖZLEŞMELİ OLARAK ÇALIŞAN PERSONEL BİLGİLERİ </vt:lpstr>
    </vt:vector>
  </TitlesOfParts>
  <Company>GSGM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BADMİNTON FEDERASYONU</dc:title>
  <dc:creator>YASEMİN GÖK</dc:creator>
  <cp:lastModifiedBy>Ulker ERCIN</cp:lastModifiedBy>
  <cp:revision>503</cp:revision>
  <dcterms:created xsi:type="dcterms:W3CDTF">2006-02-08T14:51:48Z</dcterms:created>
  <dcterms:modified xsi:type="dcterms:W3CDTF">2020-12-18T11:30:10Z</dcterms:modified>
</cp:coreProperties>
</file>