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443" r:id="rId3"/>
    <p:sldId id="435" r:id="rId4"/>
    <p:sldId id="436" r:id="rId5"/>
    <p:sldId id="444" r:id="rId6"/>
    <p:sldId id="437" r:id="rId7"/>
    <p:sldId id="322" r:id="rId8"/>
    <p:sldId id="323" r:id="rId9"/>
    <p:sldId id="427" r:id="rId10"/>
    <p:sldId id="422" r:id="rId11"/>
    <p:sldId id="428" r:id="rId12"/>
    <p:sldId id="448" r:id="rId13"/>
    <p:sldId id="438" r:id="rId14"/>
    <p:sldId id="401" r:id="rId15"/>
    <p:sldId id="407" r:id="rId16"/>
    <p:sldId id="402" r:id="rId17"/>
    <p:sldId id="408" r:id="rId18"/>
    <p:sldId id="409" r:id="rId19"/>
    <p:sldId id="430" r:id="rId20"/>
    <p:sldId id="362" r:id="rId21"/>
    <p:sldId id="309" r:id="rId22"/>
    <p:sldId id="431" r:id="rId23"/>
    <p:sldId id="432" r:id="rId24"/>
    <p:sldId id="433" r:id="rId25"/>
    <p:sldId id="439" r:id="rId26"/>
    <p:sldId id="440" r:id="rId27"/>
    <p:sldId id="410" r:id="rId28"/>
    <p:sldId id="421" r:id="rId29"/>
    <p:sldId id="299" r:id="rId30"/>
    <p:sldId id="445" r:id="rId31"/>
    <p:sldId id="446" r:id="rId32"/>
    <p:sldId id="442" r:id="rId33"/>
    <p:sldId id="441" r:id="rId34"/>
    <p:sldId id="447" r:id="rId35"/>
  </p:sldIdLst>
  <p:sldSz cx="9144000" cy="6858000" type="screen4x3"/>
  <p:notesSz cx="6858000" cy="97139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CC"/>
    <a:srgbClr val="FFCCFF"/>
    <a:srgbClr val="F6F896"/>
    <a:srgbClr val="EE407E"/>
    <a:srgbClr val="7B6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8" autoAdjust="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5">
            <a:lumMod val="40000"/>
            <a:lumOff val="60000"/>
          </a:schemeClr>
        </a:solidFill>
      </c:spPr>
    </c:sideWall>
    <c:backWall>
      <c:thickness val="0"/>
      <c:spPr>
        <a:solidFill>
          <a:schemeClr val="accent5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Faal İl Sayısı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Sayfa1!$B$2:$B$4</c:f>
              <c:numCache>
                <c:formatCode>General</c:formatCode>
                <c:ptCount val="3"/>
                <c:pt idx="0">
                  <c:v>22</c:v>
                </c:pt>
                <c:pt idx="1">
                  <c:v>52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677280"/>
        <c:axId val="291681088"/>
        <c:axId val="0"/>
      </c:bar3DChart>
      <c:catAx>
        <c:axId val="29167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681088"/>
        <c:crosses val="autoZero"/>
        <c:auto val="1"/>
        <c:lblAlgn val="ctr"/>
        <c:lblOffset val="100"/>
        <c:noMultiLvlLbl val="0"/>
      </c:catAx>
      <c:valAx>
        <c:axId val="29168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677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  <a:scene3d>
          <a:camera prst="orthographicFront"/>
          <a:lightRig rig="threePt" dir="t"/>
        </a:scene3d>
        <a:sp3d prstMaterial="matte"/>
      </c:spPr>
    </c:sideWall>
    <c:backWall>
      <c:thickness val="0"/>
      <c:spPr>
        <a:solidFill>
          <a:srgbClr val="B88472">
            <a:lumMod val="40000"/>
            <a:lumOff val="60000"/>
          </a:srgbClr>
        </a:solidFill>
        <a:scene3d>
          <a:camera prst="orthographicFront"/>
          <a:lightRig rig="threePt" dir="t"/>
        </a:scene3d>
        <a:sp3d prstMaterial="matte"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Faal Kulüp Sayısı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Sayfa1!$B$2:$B$4</c:f>
              <c:numCache>
                <c:formatCode>General</c:formatCode>
                <c:ptCount val="3"/>
                <c:pt idx="0">
                  <c:v>22</c:v>
                </c:pt>
                <c:pt idx="1">
                  <c:v>100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683808"/>
        <c:axId val="291678368"/>
        <c:axId val="0"/>
      </c:bar3DChart>
      <c:catAx>
        <c:axId val="2916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678368"/>
        <c:crosses val="autoZero"/>
        <c:auto val="1"/>
        <c:lblAlgn val="ctr"/>
        <c:lblOffset val="100"/>
        <c:noMultiLvlLbl val="0"/>
      </c:catAx>
      <c:valAx>
        <c:axId val="29167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683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3333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0">
                  <a:srgbClr val="727CA3">
                    <a:tint val="66000"/>
                    <a:satMod val="160000"/>
                  </a:srgbClr>
                </a:gs>
                <a:gs pos="50000">
                  <a:srgbClr val="727CA3">
                    <a:tint val="44500"/>
                    <a:satMod val="160000"/>
                  </a:srgbClr>
                </a:gs>
                <a:gs pos="100000">
                  <a:srgbClr val="727CA3">
                    <a:tint val="23500"/>
                    <a:satMod val="160000"/>
                  </a:srgb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 prstMaterial="dkEdge"/>
          </c:spPr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15000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680000"/>
        <c:axId val="291674016"/>
        <c:axId val="0"/>
      </c:bar3DChart>
      <c:catAx>
        <c:axId val="29168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1674016"/>
        <c:crosses val="autoZero"/>
        <c:auto val="1"/>
        <c:lblAlgn val="ctr"/>
        <c:lblOffset val="100"/>
        <c:noMultiLvlLbl val="0"/>
      </c:catAx>
      <c:valAx>
        <c:axId val="29167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680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3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>
        <c:manualLayout>
          <c:layoutTarget val="inner"/>
          <c:xMode val="edge"/>
          <c:yMode val="edge"/>
          <c:x val="5.8097120653757911E-2"/>
          <c:y val="3.9078157982446411E-2"/>
          <c:w val="0.82174988298203899"/>
          <c:h val="0.5161554271747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ÜNIVERSIADE</c:v>
                </c:pt>
                <c:pt idx="1">
                  <c:v>DÜN. SMP.</c:v>
                </c:pt>
                <c:pt idx="2">
                  <c:v>AVRP. SMP.</c:v>
                </c:pt>
                <c:pt idx="3">
                  <c:v>AVRP.OYUNLARI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ÜNIVERSIADE</c:v>
                </c:pt>
                <c:pt idx="1">
                  <c:v>DÜN. SMP.</c:v>
                </c:pt>
                <c:pt idx="2">
                  <c:v>AVRP. SMP.</c:v>
                </c:pt>
                <c:pt idx="3">
                  <c:v>AVRP.OYUNLARI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2020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ÜNIVERSIADE</c:v>
                </c:pt>
                <c:pt idx="1">
                  <c:v>DÜN. SMP.</c:v>
                </c:pt>
                <c:pt idx="2">
                  <c:v>AVRP. SMP.</c:v>
                </c:pt>
                <c:pt idx="3">
                  <c:v>AVRP.OYUNLARI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680544"/>
        <c:axId val="291672384"/>
        <c:axId val="0"/>
      </c:bar3DChart>
      <c:catAx>
        <c:axId val="2916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crossAx val="291672384"/>
        <c:crosses val="autoZero"/>
        <c:auto val="1"/>
        <c:lblAlgn val="ctr"/>
        <c:lblOffset val="100"/>
        <c:noMultiLvlLbl val="0"/>
      </c:catAx>
      <c:valAx>
        <c:axId val="29167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680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1500000</c:v>
                </c:pt>
                <c:pt idx="1">
                  <c:v>12000000</c:v>
                </c:pt>
                <c:pt idx="2">
                  <c:v>15000000</c:v>
                </c:pt>
                <c:pt idx="3">
                  <c:v>28500000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1500000</c:v>
                </c:pt>
                <c:pt idx="1">
                  <c:v>2000000</c:v>
                </c:pt>
                <c:pt idx="2">
                  <c:v>15000000</c:v>
                </c:pt>
                <c:pt idx="3">
                  <c:v>18500000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2020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1000000</c:v>
                </c:pt>
                <c:pt idx="1">
                  <c:v>15000000</c:v>
                </c:pt>
                <c:pt idx="2">
                  <c:v>25000000</c:v>
                </c:pt>
                <c:pt idx="3">
                  <c:v>41000000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675104"/>
        <c:axId val="291676192"/>
        <c:axId val="0"/>
      </c:bar3DChart>
      <c:catAx>
        <c:axId val="29167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crossAx val="291676192"/>
        <c:crosses val="autoZero"/>
        <c:auto val="1"/>
        <c:lblAlgn val="ctr"/>
        <c:lblOffset val="100"/>
        <c:noMultiLvlLbl val="0"/>
      </c:catAx>
      <c:valAx>
        <c:axId val="29167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675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1.0004929349326066E-2"/>
          <c:y val="9.425277484993598E-2"/>
          <c:w val="0.5796022425039985"/>
          <c:h val="0.87723582649253362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Gelir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Sayfa1!$A$2:$A$14</c:f>
              <c:strCache>
                <c:ptCount val="13"/>
                <c:pt idx="0">
                  <c:v>SHGM Yardımı</c:v>
                </c:pt>
                <c:pt idx="1">
                  <c:v>Spor Toto</c:v>
                </c:pt>
                <c:pt idx="2">
                  <c:v>Katılım Payı Gelirleri</c:v>
                </c:pt>
                <c:pt idx="3">
                  <c:v>Sp.Ant.Lisans,Vize Geliri</c:v>
                </c:pt>
                <c:pt idx="4">
                  <c:v>Müsabaka Katılım Geliri</c:v>
                </c:pt>
                <c:pt idx="5">
                  <c:v>Transfer Gelirleri</c:v>
                </c:pt>
                <c:pt idx="6">
                  <c:v>İtiraz Gelirleri</c:v>
                </c:pt>
                <c:pt idx="7">
                  <c:v>Ceza Gelirleri</c:v>
                </c:pt>
                <c:pt idx="8">
                  <c:v>Yayın Gelirleri</c:v>
                </c:pt>
                <c:pt idx="9">
                  <c:v>Eğitim Gelirleri</c:v>
                </c:pt>
                <c:pt idx="10">
                  <c:v>Sponsorluk Gelirleri</c:v>
                </c:pt>
                <c:pt idx="11">
                  <c:v>Reklam Gelirleri</c:v>
                </c:pt>
                <c:pt idx="12">
                  <c:v>Diğer Gelirler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877515667932512"/>
          <c:y val="0.10800444611581562"/>
          <c:w val="0.39217735758879835"/>
          <c:h val="0.83772055602174678"/>
        </c:manualLayout>
      </c:layout>
      <c:overlay val="0"/>
      <c:txPr>
        <a:bodyPr/>
        <a:lstStyle/>
        <a:p>
          <a:pPr>
            <a:defRPr sz="1500" baseline="0"/>
          </a:pPr>
          <a:endParaRPr lang="tr-TR"/>
        </a:p>
      </c:txPr>
    </c:legend>
    <c:plotVisOnly val="1"/>
    <c:dispBlanksAs val="zero"/>
    <c:showDLblsOverMax val="0"/>
  </c:chart>
  <c:spPr>
    <a:solidFill>
      <a:srgbClr val="B88472">
        <a:lumMod val="40000"/>
        <a:lumOff val="60000"/>
      </a:srgb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Gider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.00%" sourceLinked="0"/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Sayfa1!$A$2:$A$12</c:f>
              <c:strCache>
                <c:ptCount val="11"/>
                <c:pt idx="0">
                  <c:v>Yurtiçi Faaliyet Giderleri</c:v>
                </c:pt>
                <c:pt idx="1">
                  <c:v>Yurtdışı Faaliyet Giderleri</c:v>
                </c:pt>
                <c:pt idx="2">
                  <c:v>Yurtiçi Kamp Giderleri</c:v>
                </c:pt>
                <c:pt idx="3">
                  <c:v>Yurtdışı Kamp Giderleri</c:v>
                </c:pt>
                <c:pt idx="4">
                  <c:v>Eğitim Giderleri </c:v>
                </c:pt>
                <c:pt idx="5">
                  <c:v>Altyapı Giderleri</c:v>
                </c:pt>
                <c:pt idx="6">
                  <c:v>Proje Giderleri</c:v>
                </c:pt>
                <c:pt idx="7">
                  <c:v>Malzeme Alım Giderleri</c:v>
                </c:pt>
                <c:pt idx="8">
                  <c:v>Personel Giderleri</c:v>
                </c:pt>
                <c:pt idx="9">
                  <c:v>Büro Giderleri</c:v>
                </c:pt>
                <c:pt idx="10">
                  <c:v>Diğer Giderler</c:v>
                </c:pt>
              </c:strCache>
            </c:strRef>
          </c:cat>
          <c:val>
            <c:numRef>
              <c:f>Sayfa1!$B$2:$B$12</c:f>
              <c:numCache>
                <c:formatCode>#,##0.00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37920125578555"/>
          <c:y val="0.11607086046460049"/>
          <c:w val="0.31142546080469463"/>
          <c:h val="0.83103812114982645"/>
        </c:manualLayout>
      </c:layout>
      <c:overlay val="0"/>
      <c:txPr>
        <a:bodyPr/>
        <a:lstStyle/>
        <a:p>
          <a:pPr>
            <a:defRPr sz="1540" baseline="0"/>
          </a:pPr>
          <a:endParaRPr lang="tr-TR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Gider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.00%" sourceLinked="0"/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Sayfa1!$A$2:$A$12</c:f>
              <c:strCache>
                <c:ptCount val="11"/>
                <c:pt idx="0">
                  <c:v>Yurtiçi Faaliyet Giderleri</c:v>
                </c:pt>
                <c:pt idx="1">
                  <c:v>Yurtdışı Faaliyet Giderleri</c:v>
                </c:pt>
                <c:pt idx="2">
                  <c:v>Yurtiçi Kamp Giderleri</c:v>
                </c:pt>
                <c:pt idx="3">
                  <c:v>Yurtdışı Kamp Giderleri</c:v>
                </c:pt>
                <c:pt idx="4">
                  <c:v>Eğitim Giderleri </c:v>
                </c:pt>
                <c:pt idx="5">
                  <c:v>Altyapı Giderleri</c:v>
                </c:pt>
                <c:pt idx="6">
                  <c:v>Proje Giderleri</c:v>
                </c:pt>
                <c:pt idx="7">
                  <c:v>Malzeme Alım Giderleri</c:v>
                </c:pt>
                <c:pt idx="8">
                  <c:v>Personel Giderleri</c:v>
                </c:pt>
                <c:pt idx="9">
                  <c:v>Büro Giderleri</c:v>
                </c:pt>
                <c:pt idx="10">
                  <c:v>Diğer Giderler</c:v>
                </c:pt>
              </c:strCache>
            </c:strRef>
          </c:cat>
          <c:val>
            <c:numRef>
              <c:f>Sayfa1!$B$2:$B$12</c:f>
              <c:numCache>
                <c:formatCode>#,##0.00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37920125578599"/>
          <c:y val="0.11607086046460049"/>
          <c:w val="0.31142546080469491"/>
          <c:h val="0.83103812114982645"/>
        </c:manualLayout>
      </c:layout>
      <c:overlay val="0"/>
      <c:txPr>
        <a:bodyPr/>
        <a:lstStyle/>
        <a:p>
          <a:pPr>
            <a:defRPr sz="1540" baseline="0"/>
          </a:pPr>
          <a:endParaRPr lang="tr-TR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F555CE9-A5DB-4228-8578-56BC59C6C2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323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C9BCEE0-2A02-4B72-875E-4356A8D39C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43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67C2-CEE3-4DC7-B778-F155AC17564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0495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6C8-079A-49BB-8B44-62616DBEF6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3D98-3739-405E-B1D5-7DF91BB678C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8E3C-2D81-48AE-8C00-73A1865E49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C96-E625-464C-A6D6-9C79A17252C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8842-9886-46F2-A74D-1F38F43471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287-45F7-4B25-9CB6-836EDAA0292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C605-F0F5-466F-ADCA-7FB774F124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EC7C-FFB8-4DB7-8533-645E4D76DFB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92E-9B6B-405D-BBA4-18A183BFBFA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2C6-02AC-453E-8CAA-656A46B593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081-EC02-41CA-BC71-E4C84C2DC1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64C-B6CE-4C17-9736-9AB19A44873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E2061E07-F708-4304-A15A-2DFADF353FF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900">
          <a:solidFill>
            <a:schemeClr val="tx1"/>
          </a:solidFill>
          <a:latin typeface="+mn-lt"/>
        </a:defRPr>
      </a:lvl4pPr>
      <a:lvl5pPr marL="168116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1383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25955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0527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35099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9618" y="723900"/>
            <a:ext cx="7624763" cy="1752600"/>
          </a:xfrm>
        </p:spPr>
        <p:txBody>
          <a:bodyPr/>
          <a:lstStyle/>
          <a:p>
            <a:pPr algn="ctr" eaLnBrk="1" hangingPunct="1"/>
            <a:r>
              <a:rPr lang="tr-TR" sz="4800" b="1" dirty="0" smtClean="0">
                <a:solidFill>
                  <a:schemeClr val="accent5">
                    <a:lumMod val="75000"/>
                  </a:schemeClr>
                </a:solidFill>
              </a:rPr>
              <a:t>TÜRKİYE              ÜNİVERSİTE SPORLARI</a:t>
            </a:r>
            <a:r>
              <a:rPr lang="tr-TR" sz="4800" b="1" dirty="0" smtClean="0">
                <a:solidFill>
                  <a:srgbClr val="EE407E"/>
                </a:solidFill>
              </a:rPr>
              <a:t/>
            </a:r>
            <a:br>
              <a:rPr lang="tr-TR" sz="4800" b="1" dirty="0" smtClean="0">
                <a:solidFill>
                  <a:srgbClr val="EE407E"/>
                </a:solidFill>
              </a:rPr>
            </a:br>
            <a:r>
              <a:rPr lang="tr-TR" sz="4800" b="1" dirty="0" smtClean="0">
                <a:solidFill>
                  <a:schemeClr val="accent5">
                    <a:lumMod val="75000"/>
                  </a:schemeClr>
                </a:solidFill>
              </a:rPr>
              <a:t>FEDERASYONU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221088"/>
            <a:ext cx="6553200" cy="1752600"/>
          </a:xfrm>
        </p:spPr>
        <p:txBody>
          <a:bodyPr/>
          <a:lstStyle/>
          <a:p>
            <a:pPr eaLnBrk="1" hangingPunct="1"/>
            <a:r>
              <a:rPr lang="tr-TR" b="1" dirty="0" smtClean="0"/>
              <a:t>FEDERASYON BAŞKANI : </a:t>
            </a:r>
          </a:p>
          <a:p>
            <a:pPr eaLnBrk="1" hangingPunct="1"/>
            <a:r>
              <a:rPr lang="tr-TR" b="1" dirty="0" smtClean="0"/>
              <a:t>FEDERASYON BAŞKAN VEKİLİ :</a:t>
            </a:r>
          </a:p>
          <a:p>
            <a:pPr eaLnBrk="1" hangingPunct="1"/>
            <a:r>
              <a:rPr lang="tr-TR" b="1" dirty="0" smtClean="0"/>
              <a:t>GENEL SEKRETERİ :</a:t>
            </a:r>
          </a:p>
          <a:p>
            <a:pPr eaLnBrk="1" hangingPunct="1"/>
            <a:endParaRPr lang="tr-TR" b="1" dirty="0" smtClean="0"/>
          </a:p>
          <a:p>
            <a:pPr eaLnBrk="1" hangingPunct="1"/>
            <a:endParaRPr lang="tr-TR" b="1" dirty="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7" rIns="91416" bIns="45707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8. 2020 YILINDA TÜRKİYE’DE DÜZENLENEN ULUSLARARASI ŞAMPİYONALAR</a:t>
            </a:r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142845" y="1273098"/>
          <a:ext cx="8929749" cy="488924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24514"/>
                <a:gridCol w="616433"/>
                <a:gridCol w="787743"/>
                <a:gridCol w="1170799"/>
                <a:gridCol w="1271521"/>
                <a:gridCol w="1272724"/>
                <a:gridCol w="1071570"/>
                <a:gridCol w="1214445"/>
              </a:tblGrid>
              <a:tr h="871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YABANCI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ALINAN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ÖNGÖRÜLENDEN FAZLA HARCAMALARIN NEDENİ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(VARSA )</a:t>
                      </a:r>
                    </a:p>
                  </a:txBody>
                  <a:tcPr marL="36000" marR="36000" anchor="ctr" horzOverflow="overflow"/>
                </a:tc>
              </a:tr>
              <a:tr h="66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807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9. 2020 YILINDA YURTDIŞINDA KATILINILAN ULUSLARARASI ŞAMPİYONALAR</a:t>
            </a:r>
            <a:endParaRPr lang="tr-TR" sz="2400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142875" y="1142984"/>
          <a:ext cx="8821612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36863"/>
                <a:gridCol w="1248332"/>
                <a:gridCol w="1135482"/>
                <a:gridCol w="1424083"/>
                <a:gridCol w="1403632"/>
                <a:gridCol w="147322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KAFİLEDEKİ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10.2021 YILI İÇİN FEDERASYONUNUZ TARAFINDAN TALİP OLUNAN VE ORGANİZASYONU ALINAN ULUSLARARASI FAALİYETLER İLE YAKLAŞIK MALİYETLERİ NELERDİR?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Ayrılan alanı aşmadan doldurunuz.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6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93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11.YILLAR İTİBARİYLE FEDERASYON GELİR DAĞILIMI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Group 143"/>
          <p:cNvGraphicFramePr>
            <a:graphicFrameLocks noGrp="1"/>
          </p:cNvGraphicFramePr>
          <p:nvPr>
            <p:ph type="tbl" idx="1"/>
          </p:nvPr>
        </p:nvGraphicFramePr>
        <p:xfrm>
          <a:off x="357159" y="992533"/>
          <a:ext cx="8429684" cy="200783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56350"/>
                <a:gridCol w="988095"/>
                <a:gridCol w="922222"/>
                <a:gridCol w="922222"/>
                <a:gridCol w="988095"/>
                <a:gridCol w="875905"/>
                <a:gridCol w="869729"/>
                <a:gridCol w="1003533"/>
                <a:gridCol w="1003533"/>
              </a:tblGrid>
              <a:tr h="50405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1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040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357158" y="3212976"/>
          <a:ext cx="84296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"/>
            <a:ext cx="8229600" cy="500042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12. 2020 YILI FEDERASYON GELİRLERİ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357158" y="571480"/>
          <a:ext cx="8229600" cy="588353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14800"/>
                <a:gridCol w="4114800"/>
              </a:tblGrid>
              <a:tr h="151446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FEDERASYON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GELİRLERİ                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44861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SHGM</a:t>
                      </a:r>
                      <a:r>
                        <a:rPr lang="tr-TR" sz="1200" baseline="0" dirty="0" smtClean="0"/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SPOR </a:t>
                      </a:r>
                      <a:r>
                        <a:rPr lang="tr-TR" sz="1200" baseline="0" dirty="0" smtClean="0"/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SPORCU-ANTRENÖR-HAKEM,</a:t>
                      </a:r>
                      <a:r>
                        <a:rPr lang="tr-TR" sz="1200" u="none" strike="noStrike" baseline="0" dirty="0" smtClean="0"/>
                        <a:t> </a:t>
                      </a:r>
                      <a:r>
                        <a:rPr lang="tr-TR" sz="1200" u="none" strike="noStrike" dirty="0" smtClean="0"/>
                        <a:t>TESCİL-VİZE-LİSANS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MİLLİ VE TEMSİLİ MÜSABAKA KATILIM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ÜRÜN SATIŞ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ULUSLARARASI </a:t>
                      </a:r>
                      <a:r>
                        <a:rPr lang="tr-TR" sz="1200" u="none" strike="noStrike" dirty="0" smtClean="0"/>
                        <a:t>KURULUŞLAR </a:t>
                      </a:r>
                      <a:r>
                        <a:rPr lang="tr-TR" sz="1200" u="none" strike="noStrike" dirty="0"/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44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13.2020 YILI FEDERASYON GELİRLERİNİN YÜZDE DAĞILIMI </a:t>
            </a:r>
          </a:p>
        </p:txBody>
      </p:sp>
      <p:graphicFrame>
        <p:nvGraphicFramePr>
          <p:cNvPr id="4" name="3 Grafik"/>
          <p:cNvGraphicFramePr/>
          <p:nvPr>
            <p:extLst>
              <p:ext uri="{D42A27DB-BD31-4B8C-83A1-F6EECF244321}">
                <p14:modId xmlns:p14="http://schemas.microsoft.com/office/powerpoint/2010/main" val="3770700330"/>
              </p:ext>
            </p:extLst>
          </p:nvPr>
        </p:nvGraphicFramePr>
        <p:xfrm>
          <a:off x="642910" y="1214422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428604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14. 2020 YILI FEDERASYON GİDERLERİ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428596" y="428604"/>
          <a:ext cx="8301038" cy="6299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86238"/>
                <a:gridCol w="4114800"/>
              </a:tblGrid>
              <a:tr h="285752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FEDERASYON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GİDERLERİ                  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YURTİÇİ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YURTDIŞI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EĞİTİM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ALTYAPI </a:t>
                      </a:r>
                      <a:r>
                        <a:rPr lang="tr-TR" sz="1200" u="none" strike="noStrike" dirty="0" smtClean="0"/>
                        <a:t>ÇALIŞMALARI </a:t>
                      </a:r>
                      <a:r>
                        <a:rPr lang="tr-TR" sz="1200" u="none" strike="noStrike" dirty="0"/>
                        <a:t>GİDERİ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SPOR MALZEMESİ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/>
                        <a:t>DEMİRBAŞ ALIM GİDERLERİ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TOPLANTI</a:t>
                      </a:r>
                      <a:r>
                        <a:rPr lang="tr-TR" sz="1200" u="none" strike="noStrike" baseline="0" dirty="0" smtClean="0"/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ORGANİZASYON VE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DOPİNG </a:t>
                      </a:r>
                      <a:r>
                        <a:rPr lang="tr-TR" sz="1200" u="none" strike="noStrike" dirty="0"/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BÜRO</a:t>
                      </a:r>
                      <a:r>
                        <a:rPr lang="tr-TR" sz="1200" u="none" strike="noStrike" baseline="0" dirty="0" smtClean="0"/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77813"/>
            <a:ext cx="8572528" cy="579419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15.2020 YILI FEDERASYON GİDERLERİNİN YÜZDE DAĞILIMI </a:t>
            </a:r>
            <a:endParaRPr lang="tr-TR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7" name="6 Grafik"/>
          <p:cNvGraphicFramePr/>
          <p:nvPr/>
        </p:nvGraphicFramePr>
        <p:xfrm>
          <a:off x="428596" y="1071546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16.DİĞER GELİR VE GİDER AÇIKLAMALARI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485804" y="1142984"/>
          <a:ext cx="8229600" cy="4414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71768"/>
                <a:gridCol w="1543032"/>
                <a:gridCol w="2600372"/>
                <a:gridCol w="1514428"/>
              </a:tblGrid>
              <a:tr h="256552">
                <a:tc gridSpan="2"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 GELİRLER    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GİDERLER     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17. FEDERASYONUN 2020 YIL SONU GENEL MALİ DURUMU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142844" y="1628800"/>
          <a:ext cx="8786876" cy="282893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55268"/>
                <a:gridCol w="1255268"/>
                <a:gridCol w="1255268"/>
                <a:gridCol w="1255268"/>
                <a:gridCol w="1255268"/>
                <a:gridCol w="1255268"/>
                <a:gridCol w="1255268"/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2019 YILINDAN NAKİT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YILINDAN BORÇ DEVRİ (-)</a:t>
                      </a:r>
                    </a:p>
                    <a:p>
                      <a:pPr algn="ctr"/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 TOPLAM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GELİRİ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 YILI TOPLAM GİDERİ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 YIL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SONU NAKİT TOPLAMI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YILINA  BORÇ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DÖNEM BAŞI GENEL DURUM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518292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3 Tablo Yer Tutucusu"/>
          <p:cNvGraphicFramePr>
            <a:graphicFrameLocks/>
          </p:cNvGraphicFramePr>
          <p:nvPr/>
        </p:nvGraphicFramePr>
        <p:xfrm>
          <a:off x="214282" y="4786322"/>
          <a:ext cx="8715436" cy="1643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5062"/>
                <a:gridCol w="7470374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 :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 DÖNEM BAŞI GENEL DURUMU EKSİ(-) İSE NEDENLERİNİ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BURADA AÇIKLAYINIZ.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sz="3800" b="1" dirty="0" smtClean="0">
                <a:solidFill>
                  <a:schemeClr val="accent5">
                    <a:lumMod val="75000"/>
                  </a:schemeClr>
                </a:solidFill>
              </a:rPr>
              <a:t>FEDERASYONUN RESMİ LOGOSU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4149080"/>
            <a:ext cx="7850832" cy="156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900">
                <a:solidFill>
                  <a:schemeClr val="tx1"/>
                </a:solidFill>
                <a:latin typeface="+mn-lt"/>
              </a:defRPr>
            </a:lvl4pPr>
            <a:lvl5pPr marL="168116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5pPr>
            <a:lvl6pPr marL="21383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6pPr>
            <a:lvl7pPr marL="25955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7pPr>
            <a:lvl8pPr marL="30527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8pPr>
            <a:lvl9pPr marL="35099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tr-TR" sz="1800" b="1" kern="0" dirty="0" smtClean="0"/>
              <a:t>FEDERASYON ADRES VE İLETİŞİM BİLGİLERİ:</a:t>
            </a:r>
          </a:p>
          <a:p>
            <a:pPr marL="0" indent="0" eaLnBrk="1" hangingPunct="1">
              <a:buNone/>
            </a:pPr>
            <a:endParaRPr lang="tr-TR" sz="1800" b="1" kern="0" dirty="0" smtClean="0"/>
          </a:p>
          <a:p>
            <a:pPr eaLnBrk="1" hangingPunct="1"/>
            <a:r>
              <a:rPr lang="tr-TR" sz="1800" b="1" kern="0" dirty="0" smtClean="0"/>
              <a:t>WEB ADRESİ VE SOSYAL MEDYA HESAPLARI :</a:t>
            </a:r>
          </a:p>
        </p:txBody>
      </p:sp>
    </p:spTree>
    <p:extLst>
      <p:ext uri="{BB962C8B-B14F-4D97-AF65-F5344CB8AC3E}">
        <p14:creationId xmlns:p14="http://schemas.microsoft.com/office/powerpoint/2010/main" val="14517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18.2020 MALİ YILI İÇERİSİNDEKİ SPONSORLUK GELİRLERİ DÖKÜMÜ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2271" name="Group 47"/>
          <p:cNvGraphicFramePr>
            <a:graphicFrameLocks noGrp="1"/>
          </p:cNvGraphicFramePr>
          <p:nvPr/>
        </p:nvGraphicFramePr>
        <p:xfrm>
          <a:off x="250825" y="1646238"/>
          <a:ext cx="8642350" cy="29257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6925"/>
                <a:gridCol w="2244725"/>
                <a:gridCol w="2244725"/>
                <a:gridCol w="2085975"/>
              </a:tblGrid>
              <a:tr h="706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SPONSORUN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(NAKDİ)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(AYNİ )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3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3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3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3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3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3807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7628" name="Rectangle 185"/>
          <p:cNvSpPr>
            <a:spLocks noChangeArrowheads="1"/>
          </p:cNvSpPr>
          <p:nvPr/>
        </p:nvSpPr>
        <p:spPr bwMode="auto">
          <a:xfrm>
            <a:off x="0" y="521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949280"/>
            <a:ext cx="8229600" cy="6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NOT: Bu bölümde sadece resmi sponsorluk sözleşmesi bulunan gelirler yazılacaktır.</a:t>
            </a:r>
            <a:endParaRPr kumimoji="0" lang="tr-T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19. FEDERASYON GÖREVLİLERİNİN HARCIRAH MİKTARLARI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3313" name="Group 65"/>
          <p:cNvGraphicFramePr>
            <a:graphicFrameLocks noGrp="1"/>
          </p:cNvGraphicFramePr>
          <p:nvPr>
            <p:ph type="tbl" idx="1"/>
          </p:nvPr>
        </p:nvGraphicFramePr>
        <p:xfrm>
          <a:off x="457200" y="1357313"/>
          <a:ext cx="8229600" cy="47580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71726"/>
                <a:gridCol w="2786074"/>
                <a:gridCol w="29718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GÖREVİ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YURTİÇİ YOL HARCIRAHI                                     (1 GÜNLÜK)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YURTDIŞI YOL HARCIRAHI    (1 GÜNLÜK 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V.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Yönetim kurulu Üyeleri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Genel Sekreter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Personel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Başhakem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Yardımcı Hakem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Gözlemci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Antrenör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Sporcular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Spor elemanı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Diğer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93733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20. 2021 YILI YURTİÇİ FAALİYETLERİ VE MALİ DÖKÜMLERİ     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357158" y="1142984"/>
          <a:ext cx="8429655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26489"/>
                <a:gridCol w="1417529"/>
                <a:gridCol w="1289384"/>
                <a:gridCol w="1593879"/>
                <a:gridCol w="1702374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ALINACAK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21. 2021 YILI YURTDIŞI FAALİYETLERİ VE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252689" y="1142984"/>
          <a:ext cx="8605591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02447"/>
                <a:gridCol w="1461903"/>
                <a:gridCol w="1329746"/>
                <a:gridCol w="1667722"/>
                <a:gridCol w="1643773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KAFİLEDEKİ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22.2021 KAMP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252689" y="1142984"/>
          <a:ext cx="8605591" cy="47133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6211"/>
                <a:gridCol w="1224584"/>
                <a:gridCol w="1113881"/>
                <a:gridCol w="1396992"/>
                <a:gridCol w="1396992"/>
                <a:gridCol w="1376931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KAMP ADEDİ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KATILACAK 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49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23. 2021 YILI EĞİTİM-ALTYAPI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252689" y="1142984"/>
          <a:ext cx="8605591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6211"/>
                <a:gridCol w="1224584"/>
                <a:gridCol w="1113881"/>
                <a:gridCol w="1396992"/>
                <a:gridCol w="1396992"/>
                <a:gridCol w="1376931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EĞİTİM PROG. ADEDİ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KATILIMCI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YAPILAN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1507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24. 2021 YILI MALZEME ALIM GİDERLERİ DETAYI 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638170" y="1556792"/>
          <a:ext cx="7862920" cy="21031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20958"/>
                <a:gridCol w="364196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YILI MALZEME ALIM 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GİDERLERİ DETAYI</a:t>
                      </a:r>
                    </a:p>
                    <a:p>
                      <a:pPr algn="ctr"/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MİLLİ TAKIM MALZEME ALIM GİDERLERİ</a:t>
                      </a:r>
                    </a:p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DİĞER MALZEME ALIM GİDERLERİ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428596" y="4929198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Diğer malzeme alımı yapılıyorsa açıklaması not kısmına yazılacaktır.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25. 2021 TAHMİNİ BÜTÇESİ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214282" y="357166"/>
          <a:ext cx="8792367" cy="628054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/>
                <a:gridCol w="2008451"/>
                <a:gridCol w="2008451"/>
                <a:gridCol w="2008451"/>
              </a:tblGrid>
              <a:tr h="366644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GELİR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GİDER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MÜSABAKA KATILIM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EĞİTİM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10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DOPİNG </a:t>
                      </a:r>
                      <a:r>
                        <a:rPr lang="tr-TR" sz="1200" u="none" strike="noStrike" dirty="0">
                          <a:latin typeface="+mn-lt"/>
                        </a:rPr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10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ULUSLARARASI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KURULUŞLAR </a:t>
                      </a:r>
                      <a:r>
                        <a:rPr lang="tr-TR" sz="1200" u="none" strike="noStrike" dirty="0">
                          <a:latin typeface="+mn-lt"/>
                        </a:rPr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77813"/>
            <a:ext cx="8572528" cy="579419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26.2021 YILI FEDERASYON GİDERLERİNİN YÜZDE DAĞILIMI </a:t>
            </a:r>
            <a:endParaRPr lang="tr-TR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5" name="4 Grafik"/>
          <p:cNvGraphicFramePr/>
          <p:nvPr/>
        </p:nvGraphicFramePr>
        <p:xfrm>
          <a:off x="428596" y="1071546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27. ULUSLARARASI FEDERASYONLARIN KURULLARINDA GÖREV ALANLAR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graphicFrame>
        <p:nvGraphicFramePr>
          <p:cNvPr id="68693" name="Group 85"/>
          <p:cNvGraphicFramePr>
            <a:graphicFrameLocks noGrp="1"/>
          </p:cNvGraphicFramePr>
          <p:nvPr/>
        </p:nvGraphicFramePr>
        <p:xfrm>
          <a:off x="357158" y="1700213"/>
          <a:ext cx="8424862" cy="430055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87562"/>
                <a:gridCol w="2089150"/>
                <a:gridCol w="2447925"/>
                <a:gridCol w="1800225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  YILI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FEDERASYONLARIN KURULLARINDA GÖREV ALANLAR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ADI- SOYADI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FEDERASYONUNUZDAKİ GÖREVİ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 ARASI FEDERASYONLARDAKİ GÖREVİ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FEDERASYON/ KON FEDERASYON/BİRLİK)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6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1.FAAL İL VE KULÜP SAYISI </a:t>
            </a:r>
          </a:p>
        </p:txBody>
      </p:sp>
      <p:graphicFrame>
        <p:nvGraphicFramePr>
          <p:cNvPr id="4" name="3 Grafik"/>
          <p:cNvGraphicFramePr/>
          <p:nvPr/>
        </p:nvGraphicFramePr>
        <p:xfrm>
          <a:off x="251520" y="3357562"/>
          <a:ext cx="4248472" cy="329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4500562" y="3357562"/>
          <a:ext cx="4320480" cy="317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oup 143"/>
          <p:cNvGraphicFramePr>
            <a:graphicFrameLocks noGrp="1"/>
          </p:cNvGraphicFramePr>
          <p:nvPr>
            <p:ph type="tbl" idx="1"/>
          </p:nvPr>
        </p:nvGraphicFramePr>
        <p:xfrm>
          <a:off x="214282" y="857232"/>
          <a:ext cx="8640763" cy="21392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55955"/>
                <a:gridCol w="655955"/>
                <a:gridCol w="711422"/>
                <a:gridCol w="1149128"/>
                <a:gridCol w="710216"/>
                <a:gridCol w="580680"/>
                <a:gridCol w="642942"/>
                <a:gridCol w="642942"/>
                <a:gridCol w="1143008"/>
                <a:gridCol w="928571"/>
                <a:gridCol w="819944"/>
              </a:tblGrid>
              <a:tr h="69850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İL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KULÜP SAYISI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6680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(GERÇEKLEŞME)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GERÇEKLEŞME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ÜLKE     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ÇAPINDA Kİ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FAALİYETLERE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KULÜP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1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28.FEDERASYON BAŞKANLIĞININ YÖNETİM KURULU LİSTESİ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29.FEDERASYON BAŞKANLIĞINIZIN STRATEJİK PLANI VARMI?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48605543"/>
              </p:ext>
            </p:extLst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STRATEJİK PLANINIZ VARSA LİNK ADRESİNİ YAZINIZ.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30. FEDERASYON MÜLKİYETİNDE VE KULLANIMINDA BULUNAN GAYRİMENKUL  BİLGİLERİ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214282" y="1484785"/>
          <a:ext cx="8822213" cy="33996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86708"/>
                <a:gridCol w="1495036"/>
                <a:gridCol w="1300766"/>
                <a:gridCol w="1300766"/>
                <a:gridCol w="1382064"/>
                <a:gridCol w="1056873"/>
              </a:tblGrid>
              <a:tr h="85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GAYRİMENKUL ADI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BULUNDUĞU  İL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SAHİPLİK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M2’Sİ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KİRA GİDERİ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İŞLETME GİDERİ</a:t>
                      </a:r>
                    </a:p>
                  </a:txBody>
                  <a:tcPr marL="91416" marR="91416" marT="45707" marB="45707" anchor="ctr" horzOverflow="overflow"/>
                </a:tc>
              </a:tr>
              <a:tr h="644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4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9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65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467544" y="5589240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Gayrimenkulün sahiplik kısmı tapulu, tahsis veya kiralık olarak, aylık giderleri ise kiralık ise kira ve aidat bedeli, tahsis veya tapulu ise işletme maliyeti( elektrik, su, doğalgaz v.b.) olarak detaylandırılacaktır. 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31. FEDERASYONCA ALINAN DANIŞMANLIK HİZMETLERİ BİLGİSİ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214282" y="1556793"/>
          <a:ext cx="8390166" cy="34438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52781"/>
                <a:gridCol w="1687754"/>
                <a:gridCol w="1271323"/>
                <a:gridCol w="1338331"/>
                <a:gridCol w="1839977"/>
              </a:tblGrid>
              <a:tr h="956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DANIŞMANLIK HİZMETİ VEREN FİRMA  ADI</a:t>
                      </a: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DANIŞMANLIK HİZMETİ KONUSU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BEDELİ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             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63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26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7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51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32. SÖZLEŞMELİ OLARAK ÇALIŞAN PERSONEL BİLGİLERİ </a:t>
            </a:r>
          </a:p>
        </p:txBody>
      </p:sp>
      <p:graphicFrame>
        <p:nvGraphicFramePr>
          <p:cNvPr id="55353" name="Group 57"/>
          <p:cNvGraphicFramePr>
            <a:graphicFrameLocks noGrp="1"/>
          </p:cNvGraphicFramePr>
          <p:nvPr/>
        </p:nvGraphicFramePr>
        <p:xfrm>
          <a:off x="395288" y="1844675"/>
          <a:ext cx="8297862" cy="301417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12887"/>
                <a:gridCol w="1439863"/>
                <a:gridCol w="1116012"/>
                <a:gridCol w="571500"/>
                <a:gridCol w="1257300"/>
                <a:gridCol w="1065232"/>
                <a:gridCol w="133506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 – SOYADI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POZİSYONU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ÖĞRENİM DURUMU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YAŞI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 (YIL)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YABANCI DİL DÜZEYİ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492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85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3780" name="Rectangle 232"/>
          <p:cNvSpPr>
            <a:spLocks noChangeArrowheads="1"/>
          </p:cNvSpPr>
          <p:nvPr/>
        </p:nvSpPr>
        <p:spPr bwMode="auto">
          <a:xfrm>
            <a:off x="0" y="4630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 anchor="ctr">
            <a:spAutoFit/>
          </a:bodyPr>
          <a:lstStyle/>
          <a:p>
            <a:endParaRPr lang="tr-TR" sz="180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51520" y="5148704"/>
            <a:ext cx="8507288" cy="51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latin typeface="+mj-lt"/>
                <a:ea typeface="+mj-ea"/>
                <a:cs typeface="+mj-cs"/>
              </a:rPr>
              <a:t>Federasyon başkanlığımızca </a:t>
            </a:r>
            <a:r>
              <a:rPr lang="tr-TR" sz="1600" b="1" kern="0" dirty="0" smtClean="0">
                <a:latin typeface="+mj-lt"/>
                <a:ea typeface="+mj-ea"/>
                <a:cs typeface="+mj-cs"/>
              </a:rPr>
              <a:t>hazırlanan sunum </a:t>
            </a:r>
            <a:r>
              <a:rPr lang="tr-TR" sz="1600" b="1" kern="0" dirty="0" smtClean="0">
                <a:latin typeface="+mj-lt"/>
                <a:ea typeface="+mj-ea"/>
                <a:cs typeface="+mj-cs"/>
              </a:rPr>
              <a:t>içeriğinde bildirilen verilerin doğruluğunu beyan ve kabul ederim.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 bwMode="auto">
          <a:xfrm>
            <a:off x="263217" y="5661248"/>
            <a:ext cx="5184576" cy="4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Tarih: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Federayon</a:t>
            </a:r>
            <a:r>
              <a:rPr kumimoji="0" lang="tr-TR" sz="16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Başkanı Adı Soyadı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baseline="0" noProof="0" dirty="0" smtClean="0">
                <a:latin typeface="+mj-lt"/>
                <a:ea typeface="+mj-ea"/>
                <a:cs typeface="+mj-cs"/>
              </a:rPr>
              <a:t>İmza</a:t>
            </a: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Mühür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25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2. YILLAR İTİBARIYLA FAAL SPORCU SAYISI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292" name="Group 124"/>
          <p:cNvGraphicFramePr>
            <a:graphicFrameLocks noGrp="1"/>
          </p:cNvGraphicFramePr>
          <p:nvPr>
            <p:ph type="tbl" idx="1"/>
          </p:nvPr>
        </p:nvGraphicFramePr>
        <p:xfrm>
          <a:off x="467544" y="836712"/>
          <a:ext cx="8247859" cy="287928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29407"/>
                <a:gridCol w="1383060"/>
                <a:gridCol w="1383060"/>
                <a:gridCol w="1239347"/>
                <a:gridCol w="1659540"/>
                <a:gridCol w="1053445"/>
              </a:tblGrid>
              <a:tr h="9361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(HEDEF)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760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393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76" marR="89976" marT="46787" marB="46787" anchor="ctr" horzOverflow="overflow"/>
                </a:tc>
              </a:tr>
              <a:tr h="393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BAYAN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442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15000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200000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</a:tbl>
          </a:graphicData>
        </a:graphic>
      </p:graphicFrame>
      <p:graphicFrame>
        <p:nvGraphicFramePr>
          <p:cNvPr id="4" name="3 Grafik"/>
          <p:cNvGraphicFramePr/>
          <p:nvPr/>
        </p:nvGraphicFramePr>
        <p:xfrm>
          <a:off x="428596" y="3977680"/>
          <a:ext cx="8286808" cy="266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2020 YILINDA MİLLİ OLAN SPORCU SAYILARI 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292" name="Group 124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56239" y="1700808"/>
          <a:ext cx="7962107" cy="27201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/>
                <a:gridCol w="1691932"/>
                <a:gridCol w="1368152"/>
                <a:gridCol w="1656184"/>
                <a:gridCol w="1769419"/>
              </a:tblGrid>
              <a:tr h="8660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KATEGORİ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598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GENÇ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YILDIZ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ÜMİT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409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949280"/>
            <a:ext cx="8229600" cy="6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NOT: </a:t>
            </a: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Branşın özelliğine göre kategori sınıflandırması değiştirilebilir.</a:t>
            </a:r>
            <a:endParaRPr kumimoji="0" lang="tr-T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94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.YILLAR İTİBARİYLE MADALYA DAĞILIMI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4 Grafik"/>
          <p:cNvGraphicFramePr/>
          <p:nvPr>
            <p:extLst>
              <p:ext uri="{D42A27DB-BD31-4B8C-83A1-F6EECF244321}">
                <p14:modId xmlns:p14="http://schemas.microsoft.com/office/powerpoint/2010/main" val="262976377"/>
              </p:ext>
            </p:extLst>
          </p:nvPr>
        </p:nvGraphicFramePr>
        <p:xfrm>
          <a:off x="500034" y="2852936"/>
          <a:ext cx="81439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6820741"/>
              </p:ext>
            </p:extLst>
          </p:nvPr>
        </p:nvGraphicFramePr>
        <p:xfrm>
          <a:off x="467544" y="836711"/>
          <a:ext cx="7920879" cy="15757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85950"/>
                <a:gridCol w="1485950"/>
                <a:gridCol w="1485950"/>
                <a:gridCol w="1167532"/>
                <a:gridCol w="1273671"/>
                <a:gridCol w="1021826"/>
              </a:tblGrid>
              <a:tr h="54297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046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UNİVERSİADE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ŞMP.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ŞMP.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OYUNLARI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UNİVERSİADE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ŞMP.</a:t>
                      </a:r>
                    </a:p>
                  </a:txBody>
                  <a:tcPr anchor="ctr" horzOverflow="overflow"/>
                </a:tc>
              </a:tr>
              <a:tr h="52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0669"/>
            <a:ext cx="8148638" cy="43656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.2020 YILINDA ELDE EDİLEN SPORTİF BAŞARI VE MADALYALAR</a:t>
            </a:r>
          </a:p>
        </p:txBody>
      </p:sp>
      <p:graphicFrame>
        <p:nvGraphicFramePr>
          <p:cNvPr id="3497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87001"/>
              </p:ext>
            </p:extLst>
          </p:nvPr>
        </p:nvGraphicFramePr>
        <p:xfrm>
          <a:off x="428596" y="1643050"/>
          <a:ext cx="8344222" cy="249456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97154"/>
                <a:gridCol w="970437"/>
                <a:gridCol w="623524"/>
                <a:gridCol w="762594"/>
                <a:gridCol w="762595"/>
                <a:gridCol w="988774"/>
                <a:gridCol w="1739144"/>
              </a:tblGrid>
              <a:tr h="631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FAALİYETLER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 DIŞINDA ELDE EDİ. BAŞ.)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UNIVERSIADE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25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2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2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5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46"/>
            <a:ext cx="8686800" cy="647700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2021 YILI SPORTİF BAŞARI VE MADALYA HEDEFİ</a:t>
            </a:r>
          </a:p>
        </p:txBody>
      </p:sp>
      <p:graphicFrame>
        <p:nvGraphicFramePr>
          <p:cNvPr id="44206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97075"/>
              </p:ext>
            </p:extLst>
          </p:nvPr>
        </p:nvGraphicFramePr>
        <p:xfrm>
          <a:off x="179388" y="1474480"/>
          <a:ext cx="8785225" cy="31821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74900"/>
                <a:gridCol w="1008062"/>
                <a:gridCol w="649288"/>
                <a:gridCol w="792162"/>
                <a:gridCol w="790575"/>
                <a:gridCol w="865188"/>
                <a:gridCol w="230505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FAALİYETLER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DERECENİN DIŞINDA HEDEFLENEN BAŞARILAR)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OYUNLARI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22400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2020 YILINDA SPORCULARINIZIN / TAKIMLARINIZIN DÜNYA  VE AVRUPA KLASMANINDAKİ YERİ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38923" name="Group 11"/>
          <p:cNvGraphicFramePr>
            <a:graphicFrameLocks noGrp="1"/>
          </p:cNvGraphicFramePr>
          <p:nvPr>
            <p:ph type="tbl" idx="1"/>
          </p:nvPr>
        </p:nvGraphicFramePr>
        <p:xfrm>
          <a:off x="468313" y="1571612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Ayrılan alanı aşmadan doldurunuz.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5919</TotalTime>
  <Words>1048</Words>
  <Application>Microsoft Office PowerPoint</Application>
  <PresentationFormat>Ekran Gösterisi (4:3)</PresentationFormat>
  <Paragraphs>405</Paragraphs>
  <Slides>34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Arial</vt:lpstr>
      <vt:lpstr>Garamond</vt:lpstr>
      <vt:lpstr>Rockwell</vt:lpstr>
      <vt:lpstr>Times New Roman</vt:lpstr>
      <vt:lpstr>Wingdings</vt:lpstr>
      <vt:lpstr>Kenar Çizgili</vt:lpstr>
      <vt:lpstr>TÜRKİYE              ÜNİVERSİTE SPORLARI FEDERASYONU</vt:lpstr>
      <vt:lpstr>FEDERASYONUN RESMİ LOGOSU </vt:lpstr>
      <vt:lpstr>1.FAAL İL VE KULÜP SAYISI </vt:lpstr>
      <vt:lpstr>2. YILLAR İTİBARIYLA FAAL SPORCU SAYISI  </vt:lpstr>
      <vt:lpstr>3. 2020 YILINDA MİLLİ OLAN SPORCU SAYILARI   </vt:lpstr>
      <vt:lpstr>4.YILLAR İTİBARİYLE MADALYA DAĞILIMI</vt:lpstr>
      <vt:lpstr>5.2020 YILINDA ELDE EDİLEN SPORTİF BAŞARI VE MADALYALAR</vt:lpstr>
      <vt:lpstr>6. 2021 YILI SPORTİF BAŞARI VE MADALYA HEDEFİ</vt:lpstr>
      <vt:lpstr>7. 2020 YILINDA SPORCULARINIZIN / TAKIMLARINIZIN DÜNYA  VE AVRUPA KLASMANINDAKİ YERİ </vt:lpstr>
      <vt:lpstr>8. 2020 YILINDA TÜRKİYE’DE DÜZENLENEN ULUSLARARASI ŞAMPİYONALAR</vt:lpstr>
      <vt:lpstr>9. 2020 YILINDA YURTDIŞINDA KATILINILAN ULUSLARARASI ŞAMPİYONALAR</vt:lpstr>
      <vt:lpstr>10.2021 YILI İÇİN FEDERASYONUNUZ TARAFINDAN TALİP OLUNAN VE ORGANİZASYONU ALINAN ULUSLARARASI FAALİYETLER İLE YAKLAŞIK MALİYETLERİ NELERDİR? </vt:lpstr>
      <vt:lpstr>11.YILLAR İTİBARİYLE FEDERASYON GELİR DAĞILIMI</vt:lpstr>
      <vt:lpstr>12. 2020 YILI FEDERASYON GELİRLERİ</vt:lpstr>
      <vt:lpstr>13.2020 YILI FEDERASYON GELİRLERİNİN YÜZDE DAĞILIMI </vt:lpstr>
      <vt:lpstr>14. 2020 YILI FEDERASYON GİDERLERİ</vt:lpstr>
      <vt:lpstr>15.2020 YILI FEDERASYON GİDERLERİNİN YÜZDE DAĞILIMI </vt:lpstr>
      <vt:lpstr>16.DİĞER GELİR VE GİDER AÇIKLAMALARI</vt:lpstr>
      <vt:lpstr>17. FEDERASYONUN 2020 YIL SONU GENEL MALİ DURUMU</vt:lpstr>
      <vt:lpstr>18.2020 MALİ YILI İÇERİSİNDEKİ SPONSORLUK GELİRLERİ DÖKÜMÜ </vt:lpstr>
      <vt:lpstr>19. FEDERASYON GÖREVLİLERİNİN HARCIRAH MİKTARLARI</vt:lpstr>
      <vt:lpstr>20. 2021 YILI YURTİÇİ FAALİYETLERİ VE MALİ DÖKÜMLERİ                                                                                                                                                                                                                         </vt:lpstr>
      <vt:lpstr>21. 2021 YILI YURTDIŞI FAALİYETLERİ VE MALİ DÖKÜMLERİ</vt:lpstr>
      <vt:lpstr>22.2021 KAMP PROGRAMLARI MALİ DÖKÜMLERİ</vt:lpstr>
      <vt:lpstr>23. 2021 YILI EĞİTİM-ALTYAPI PROGRAMLARI MALİ DÖKÜMLERİ</vt:lpstr>
      <vt:lpstr>24. 2021 YILI MALZEME ALIM GİDERLERİ DETAYI </vt:lpstr>
      <vt:lpstr>25. 2021 TAHMİNİ BÜTÇESİ</vt:lpstr>
      <vt:lpstr>26.2021 YILI FEDERASYON GİDERLERİNİN YÜZDE DAĞILIMI </vt:lpstr>
      <vt:lpstr>27. ULUSLARARASI FEDERASYONLARIN KURULLARINDA GÖREV ALANLAR  </vt:lpstr>
      <vt:lpstr>28.FEDERASYON BAŞKANLIĞININ YÖNETİM KURULU LİSTESİ </vt:lpstr>
      <vt:lpstr>29.FEDERASYON BAŞKANLIĞINIZIN STRATEJİK PLANI VARMI?</vt:lpstr>
      <vt:lpstr>30. FEDERASYON MÜLKİYETİNDE VE KULLANIMINDA BULUNAN GAYRİMENKUL  BİLGİLERİ  </vt:lpstr>
      <vt:lpstr>31. FEDERASYONCA ALINAN DANIŞMANLIK HİZMETLERİ BİLGİSİ </vt:lpstr>
      <vt:lpstr>32. SÖZLEŞMELİ OLARAK ÇALIŞAN PERSONEL BİLGİLERİ </vt:lpstr>
    </vt:vector>
  </TitlesOfParts>
  <Company>GSGM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BADMİNTON FEDERASYONU</dc:title>
  <dc:creator>YASEMİN GÖK</dc:creator>
  <cp:lastModifiedBy>Ulker ERCIN</cp:lastModifiedBy>
  <cp:revision>499</cp:revision>
  <dcterms:created xsi:type="dcterms:W3CDTF">2006-02-08T14:51:48Z</dcterms:created>
  <dcterms:modified xsi:type="dcterms:W3CDTF">2020-12-18T11:30:26Z</dcterms:modified>
</cp:coreProperties>
</file>